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8" r:id="rId3"/>
    <p:sldId id="288" r:id="rId4"/>
    <p:sldId id="269" r:id="rId5"/>
    <p:sldId id="260" r:id="rId6"/>
    <p:sldId id="289" r:id="rId7"/>
    <p:sldId id="290" r:id="rId8"/>
    <p:sldId id="285" r:id="rId9"/>
    <p:sldId id="295" r:id="rId10"/>
    <p:sldId id="263" r:id="rId11"/>
    <p:sldId id="292" r:id="rId12"/>
    <p:sldId id="293" r:id="rId13"/>
    <p:sldId id="294" r:id="rId14"/>
    <p:sldId id="296" r:id="rId15"/>
    <p:sldId id="264" r:id="rId16"/>
    <p:sldId id="257" r:id="rId17"/>
    <p:sldId id="259" r:id="rId18"/>
    <p:sldId id="277" r:id="rId19"/>
    <p:sldId id="270" r:id="rId20"/>
    <p:sldId id="271" r:id="rId21"/>
    <p:sldId id="266" r:id="rId22"/>
    <p:sldId id="287" r:id="rId23"/>
    <p:sldId id="272" r:id="rId24"/>
    <p:sldId id="274" r:id="rId25"/>
    <p:sldId id="275" r:id="rId26"/>
    <p:sldId id="278" r:id="rId27"/>
    <p:sldId id="273" r:id="rId28"/>
    <p:sldId id="282" r:id="rId29"/>
    <p:sldId id="283" r:id="rId30"/>
    <p:sldId id="280" r:id="rId31"/>
    <p:sldId id="286" r:id="rId32"/>
    <p:sldId id="281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D9E0C-A552-714F-AD4E-AA1EC38A4DD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D35B1-1D3D-6146-B6FB-A89AF00A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3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the 2012 G-8 Summit, G-8 leaders committed to the New Alliance for Food Security and Nutrition, the next phase of a shared commitment to achieving global food security.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part of this commitment, they agreed to “share relevant agricultural data available from G-8 countries with African partners and convene an international conference on Open Data for Agriculture, to develop options for the establishment of a global platform to make reliable agricultural and related information available to African farmers, researchers and policymakers, taking into account existing agricultural data systems.”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35B1-1D3D-6146-B6FB-A89AF00A5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Statistical Service (http://</a:t>
            </a:r>
            <a:r>
              <a:rPr lang="en-US" dirty="0" err="1" smtClean="0"/>
              <a:t>www.mof.gov.cy</a:t>
            </a:r>
            <a:r>
              <a:rPr lang="en-US" dirty="0" smtClean="0"/>
              <a:t>/</a:t>
            </a:r>
            <a:r>
              <a:rPr lang="en-US" dirty="0" err="1" smtClean="0"/>
              <a:t>mof</a:t>
            </a:r>
            <a:r>
              <a:rPr lang="en-US" dirty="0" smtClean="0"/>
              <a:t>/</a:t>
            </a:r>
            <a:r>
              <a:rPr lang="en-US" dirty="0" err="1" smtClean="0"/>
              <a:t>cystat</a:t>
            </a:r>
            <a:r>
              <a:rPr lang="en-US" dirty="0" smtClean="0"/>
              <a:t>/</a:t>
            </a:r>
            <a:r>
              <a:rPr lang="en-US" dirty="0" err="1" smtClean="0"/>
              <a:t>statistics.nsf</a:t>
            </a:r>
            <a:r>
              <a:rPr lang="en-US" smtClean="0"/>
              <a:t>/agriculture_51main_gr/agriculture_51main_gr?OpenForm&amp;sub=1&amp;sel=2)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35B1-1D3D-6146-B6FB-A89AF00A53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Statistical Service (http://</a:t>
            </a:r>
            <a:r>
              <a:rPr lang="en-US" dirty="0" err="1" smtClean="0"/>
              <a:t>www.mof.gov.cy</a:t>
            </a:r>
            <a:r>
              <a:rPr lang="en-US" dirty="0" smtClean="0"/>
              <a:t>/</a:t>
            </a:r>
            <a:r>
              <a:rPr lang="en-US" dirty="0" err="1" smtClean="0"/>
              <a:t>mof</a:t>
            </a:r>
            <a:r>
              <a:rPr lang="en-US" dirty="0" smtClean="0"/>
              <a:t>/</a:t>
            </a:r>
            <a:r>
              <a:rPr lang="en-US" dirty="0" err="1" smtClean="0"/>
              <a:t>cystat</a:t>
            </a:r>
            <a:r>
              <a:rPr lang="en-US" dirty="0" smtClean="0"/>
              <a:t>/</a:t>
            </a:r>
            <a:r>
              <a:rPr lang="en-US" dirty="0" err="1" smtClean="0"/>
              <a:t>statistics.nsf</a:t>
            </a:r>
            <a:r>
              <a:rPr lang="en-US" smtClean="0"/>
              <a:t>/agriculture_51main_gr/agriculture_51main_gr?OpenForm&amp;sub=1&amp;sel=2)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35B1-1D3D-6146-B6FB-A89AF00A53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Statistical Service (http://</a:t>
            </a:r>
            <a:r>
              <a:rPr lang="en-US" dirty="0" err="1" smtClean="0"/>
              <a:t>www.mof.gov.cy</a:t>
            </a:r>
            <a:r>
              <a:rPr lang="en-US" dirty="0" smtClean="0"/>
              <a:t>/</a:t>
            </a:r>
            <a:r>
              <a:rPr lang="en-US" dirty="0" err="1" smtClean="0"/>
              <a:t>mof</a:t>
            </a:r>
            <a:r>
              <a:rPr lang="en-US" dirty="0" smtClean="0"/>
              <a:t>/</a:t>
            </a:r>
            <a:r>
              <a:rPr lang="en-US" dirty="0" err="1" smtClean="0"/>
              <a:t>cystat</a:t>
            </a:r>
            <a:r>
              <a:rPr lang="en-US" dirty="0" smtClean="0"/>
              <a:t>/</a:t>
            </a:r>
            <a:r>
              <a:rPr lang="en-US" dirty="0" err="1" smtClean="0"/>
              <a:t>statistics.nsf</a:t>
            </a:r>
            <a:r>
              <a:rPr lang="en-US" smtClean="0"/>
              <a:t>/agriculture_51main_gr/agriculture_51main_gr?OpenForm&amp;sub=1&amp;sel=2)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35B1-1D3D-6146-B6FB-A89AF00A53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Statistical Service (http://</a:t>
            </a:r>
            <a:r>
              <a:rPr lang="en-US" dirty="0" err="1" smtClean="0"/>
              <a:t>www.mof.gov.cy</a:t>
            </a:r>
            <a:r>
              <a:rPr lang="en-US" dirty="0" smtClean="0"/>
              <a:t>/</a:t>
            </a:r>
            <a:r>
              <a:rPr lang="en-US" dirty="0" err="1" smtClean="0"/>
              <a:t>mof</a:t>
            </a:r>
            <a:r>
              <a:rPr lang="en-US" dirty="0" smtClean="0"/>
              <a:t>/</a:t>
            </a:r>
            <a:r>
              <a:rPr lang="en-US" dirty="0" err="1" smtClean="0"/>
              <a:t>cystat</a:t>
            </a:r>
            <a:r>
              <a:rPr lang="en-US" dirty="0" smtClean="0"/>
              <a:t>/</a:t>
            </a:r>
            <a:r>
              <a:rPr lang="en-US" dirty="0" err="1" smtClean="0"/>
              <a:t>statistics.nsf</a:t>
            </a:r>
            <a:r>
              <a:rPr lang="en-US" smtClean="0"/>
              <a:t>/agriculture_51main_gr/agriculture_51main_gr?OpenForm&amp;sub=1&amp;sel=2)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35B1-1D3D-6146-B6FB-A89AF00A53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24B6-2522-D348-BD06-467BC61128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3556" y="274637"/>
            <a:ext cx="4113244" cy="5900675"/>
          </a:xfrm>
        </p:spPr>
        <p:txBody>
          <a:bodyPr anchor="ctr">
            <a:normAutofit/>
          </a:bodyPr>
          <a:lstStyle>
            <a:lvl1pPr algn="r">
              <a:defRPr sz="2400" b="0" i="1">
                <a:ln>
                  <a:noFill/>
                </a:ln>
                <a:solidFill>
                  <a:srgbClr val="584D2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323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45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24B6-2522-D348-BD06-467BC61128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81113"/>
            <a:ext cx="8229600" cy="391054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Subject title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1975564" y="1826211"/>
            <a:ext cx="6513689" cy="433758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sz="140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81484" y="1826211"/>
            <a:ext cx="0" cy="4530141"/>
          </a:xfrm>
          <a:prstGeom prst="line">
            <a:avLst/>
          </a:prstGeom>
          <a:ln w="5715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80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8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8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9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35206-2541-6042-9ED6-C222EC81700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4A7D0-7158-3944-9B8C-AE5320C9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Data Working </a:t>
            </a:r>
            <a:r>
              <a:rPr lang="en-US" dirty="0" smtClean="0"/>
              <a:t>Group: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Showcases from agricultural domain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Giannis Stoitsis, Agro-Know Technologies</a:t>
            </a:r>
          </a:p>
          <a:p>
            <a:r>
              <a:rPr lang="en-US" sz="2800" dirty="0" smtClean="0"/>
              <a:t>Open Data Working Group Meeting, National Documentation Center, 18/10/2013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557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pic>
        <p:nvPicPr>
          <p:cNvPr id="7" name="Picture 6" descr="Screen Shot 2013-10-18 at 9.00.2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12606" r="14382"/>
          <a:stretch/>
        </p:blipFill>
        <p:spPr>
          <a:xfrm>
            <a:off x="362420" y="86696"/>
            <a:ext cx="8686800" cy="67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10-18 at 8.59.2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t="12699" r="15674"/>
          <a:stretch/>
        </p:blipFill>
        <p:spPr>
          <a:xfrm>
            <a:off x="284345" y="56432"/>
            <a:ext cx="8706665" cy="67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pic>
        <p:nvPicPr>
          <p:cNvPr id="6" name="Picture 5" descr="Screen Shot 2013-10-18 at 9.00.4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11480" r="14796"/>
          <a:stretch/>
        </p:blipFill>
        <p:spPr>
          <a:xfrm>
            <a:off x="318376" y="107883"/>
            <a:ext cx="8553124" cy="66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18 at 9.05.2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12177" r="14796"/>
          <a:stretch/>
        </p:blipFill>
        <p:spPr>
          <a:xfrm>
            <a:off x="587642" y="145985"/>
            <a:ext cx="8226993" cy="65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18 at 9.13.2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2"/>
          <a:stretch/>
        </p:blipFill>
        <p:spPr>
          <a:xfrm>
            <a:off x="0" y="966850"/>
            <a:ext cx="9144000" cy="50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4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6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show how open data can </a:t>
            </a:r>
          </a:p>
          <a:p>
            <a:pPr lvl="1"/>
            <a:r>
              <a:rPr lang="en-US" dirty="0" smtClean="0"/>
              <a:t>support decision making in agricultural domain</a:t>
            </a:r>
          </a:p>
          <a:p>
            <a:pPr lvl="1"/>
            <a:r>
              <a:rPr lang="en-US" dirty="0" smtClean="0"/>
              <a:t>increase productivity</a:t>
            </a:r>
          </a:p>
          <a:p>
            <a:pPr lvl="1"/>
            <a:r>
              <a:rPr lang="en-US" dirty="0" smtClean="0"/>
              <a:t>contribute to food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2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open data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makers need answers to questions such as</a:t>
            </a:r>
          </a:p>
          <a:p>
            <a:pPr lvl="1"/>
            <a:r>
              <a:rPr lang="en-US" dirty="0" smtClean="0"/>
              <a:t>where to set up a unit?</a:t>
            </a:r>
          </a:p>
          <a:p>
            <a:pPr lvl="1"/>
            <a:r>
              <a:rPr lang="en-US" dirty="0" smtClean="0"/>
              <a:t>which agricultural activities to support through funding?</a:t>
            </a:r>
          </a:p>
          <a:p>
            <a:pPr lvl="1"/>
            <a:r>
              <a:rPr lang="en-US" dirty="0" smtClean="0"/>
              <a:t>which type of cultivations?</a:t>
            </a:r>
          </a:p>
          <a:p>
            <a:pPr lvl="1"/>
            <a:r>
              <a:rPr lang="en-US" dirty="0" smtClean="0"/>
              <a:t>new investments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0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of agro-food cooperatives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8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fr-FR" dirty="0" smtClean="0"/>
              <a:t>’</a:t>
            </a:r>
            <a:r>
              <a:rPr lang="en-US" dirty="0" smtClean="0"/>
              <a:t>s meet a persona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Christos </a:t>
            </a:r>
            <a:r>
              <a:rPr lang="en-US" dirty="0" err="1" smtClean="0"/>
              <a:t>Stamatis</a:t>
            </a:r>
            <a:endParaRPr lang="en-US" dirty="0" smtClean="0"/>
          </a:p>
          <a:p>
            <a:r>
              <a:rPr lang="en-US" dirty="0" smtClean="0"/>
              <a:t>CEO of the Stevia Coop</a:t>
            </a:r>
          </a:p>
          <a:p>
            <a:r>
              <a:rPr lang="en-US" dirty="0" smtClean="0"/>
              <a:t>Crowd funding model</a:t>
            </a:r>
          </a:p>
          <a:p>
            <a:r>
              <a:rPr lang="en-US" dirty="0" smtClean="0"/>
              <a:t>250 growers</a:t>
            </a:r>
          </a:p>
          <a:p>
            <a:r>
              <a:rPr lang="en-US" dirty="0" smtClean="0"/>
              <a:t>first Greek Stevia</a:t>
            </a:r>
          </a:p>
          <a:p>
            <a:r>
              <a:rPr lang="en-US" dirty="0" smtClean="0"/>
              <a:t>Problems that the coop is facing</a:t>
            </a:r>
          </a:p>
          <a:p>
            <a:pPr lvl="1"/>
            <a:r>
              <a:rPr lang="en-US" dirty="0" smtClean="0"/>
              <a:t>How to follow food standards</a:t>
            </a:r>
          </a:p>
          <a:p>
            <a:pPr lvl="1"/>
            <a:r>
              <a:rPr lang="en-US" dirty="0" smtClean="0"/>
              <a:t>Where to create value added processing unit</a:t>
            </a:r>
          </a:p>
          <a:p>
            <a:pPr lvl="1"/>
            <a:r>
              <a:rPr lang="en-US" dirty="0" smtClean="0"/>
              <a:t>How much to invest in organic production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rice for the product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59" r="14710"/>
          <a:stretch/>
        </p:blipFill>
        <p:spPr>
          <a:xfrm>
            <a:off x="6676217" y="1600200"/>
            <a:ext cx="2010583" cy="175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212" y="3840844"/>
            <a:ext cx="2258786" cy="6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3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Agro-Know Technologies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Transform agricultural and biodiversity data into services</a:t>
            </a:r>
          </a:p>
          <a:p>
            <a:r>
              <a:rPr lang="en-US" dirty="0" smtClean="0"/>
              <a:t>Develop meaningful services using biodiversity and agricultural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417638"/>
            <a:ext cx="4025900" cy="537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270" y="5244647"/>
            <a:ext cx="4474588" cy="16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6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1: Strengthen the knowledge about food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05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coop needs to strengthen the knowledge in Food Safety and to follow the standards</a:t>
            </a:r>
          </a:p>
          <a:p>
            <a:r>
              <a:rPr lang="en-US" dirty="0" smtClean="0"/>
              <a:t>Needs to have access to a portal that provides access to such information</a:t>
            </a:r>
          </a:p>
          <a:p>
            <a:r>
              <a:rPr lang="en-US" dirty="0" smtClean="0"/>
              <a:t>It could be extended to cover also other food products and domains</a:t>
            </a:r>
          </a:p>
          <a:p>
            <a:r>
              <a:rPr lang="en-US" dirty="0" smtClean="0"/>
              <a:t>What kind of open data are needed</a:t>
            </a:r>
          </a:p>
          <a:p>
            <a:pPr lvl="1"/>
            <a:r>
              <a:rPr lang="en-US" dirty="0" smtClean="0"/>
              <a:t>OER from Educational Institutions</a:t>
            </a:r>
          </a:p>
          <a:p>
            <a:pPr lvl="1"/>
            <a:r>
              <a:rPr lang="en-US" dirty="0" smtClean="0"/>
              <a:t>Open courses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from the ministry on which are the food standards</a:t>
            </a:r>
          </a:p>
          <a:p>
            <a:pPr lvl="1"/>
            <a:r>
              <a:rPr lang="en-US" dirty="0" smtClean="0"/>
              <a:t>Data from FAO e.g. FAO codex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0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842657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Food Safety Knowledge Network</a:t>
            </a:r>
          </a:p>
          <a:p>
            <a:pPr lvl="1"/>
            <a:r>
              <a:rPr lang="en-US" sz="2000" dirty="0" smtClean="0"/>
              <a:t>find trusted high quality content (OER and standards) regarding food safety</a:t>
            </a:r>
          </a:p>
          <a:p>
            <a:pPr lvl="1"/>
            <a:r>
              <a:rPr lang="en-US" sz="2000" dirty="0" smtClean="0"/>
              <a:t>find job profiles and connected competences</a:t>
            </a:r>
          </a:p>
          <a:p>
            <a:pPr lvl="1"/>
            <a:endParaRPr lang="en-US" sz="2000" dirty="0"/>
          </a:p>
        </p:txBody>
      </p:sp>
      <p:pic>
        <p:nvPicPr>
          <p:cNvPr id="4" name="Picture 3" descr="Screen Shot 2013-10-17 at 7.58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2699" r="20833"/>
          <a:stretch/>
        </p:blipFill>
        <p:spPr>
          <a:xfrm>
            <a:off x="4155138" y="1600199"/>
            <a:ext cx="478929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0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such service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for a stakeholder</a:t>
            </a:r>
          </a:p>
          <a:p>
            <a:pPr lvl="1"/>
            <a:r>
              <a:rPr lang="en-US" dirty="0"/>
              <a:t>personnel  that you need to ensure that you will follow the food safety standards</a:t>
            </a:r>
          </a:p>
          <a:p>
            <a:pPr lvl="1"/>
            <a:r>
              <a:rPr lang="en-US" dirty="0"/>
              <a:t>find the food safety standards that should be followed</a:t>
            </a:r>
          </a:p>
          <a:p>
            <a:pPr lvl="1"/>
            <a:r>
              <a:rPr lang="en-US" dirty="0"/>
              <a:t>define relevant training for your employees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2: Where to set up the adding value processing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629"/>
            <a:ext cx="8229600" cy="4525963"/>
          </a:xfrm>
        </p:spPr>
        <p:txBody>
          <a:bodyPr/>
          <a:lstStyle/>
          <a:p>
            <a:r>
              <a:rPr lang="en-US" dirty="0" smtClean="0"/>
              <a:t>The cooperative would like to have a product on the shelf</a:t>
            </a:r>
            <a:endParaRPr lang="el-GR" dirty="0" smtClean="0"/>
          </a:p>
          <a:p>
            <a:r>
              <a:rPr lang="en-US" dirty="0" smtClean="0"/>
              <a:t>Valuable information</a:t>
            </a:r>
          </a:p>
          <a:p>
            <a:pPr lvl="1"/>
            <a:r>
              <a:rPr lang="en-US" dirty="0" smtClean="0"/>
              <a:t>available energy resources</a:t>
            </a:r>
          </a:p>
          <a:p>
            <a:pPr lvl="1"/>
            <a:r>
              <a:rPr lang="en-US" dirty="0" smtClean="0"/>
              <a:t>shipping roots</a:t>
            </a:r>
          </a:p>
          <a:p>
            <a:pPr lvl="1"/>
            <a:r>
              <a:rPr lang="en-US" dirty="0" smtClean="0"/>
              <a:t>availability of land</a:t>
            </a:r>
          </a:p>
        </p:txBody>
      </p:sp>
    </p:spTree>
    <p:extLst>
      <p:ext uri="{BB962C8B-B14F-4D97-AF65-F5344CB8AC3E}">
        <p14:creationId xmlns:p14="http://schemas.microsoft.com/office/powerpoint/2010/main" val="274727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3: Organic portion of the coops cultivation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7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cooperative would like to invest more in organic cultivation</a:t>
            </a:r>
          </a:p>
          <a:p>
            <a:r>
              <a:rPr lang="en-US" dirty="0" smtClean="0"/>
              <a:t>Valuable information</a:t>
            </a:r>
          </a:p>
          <a:p>
            <a:pPr lvl="1"/>
            <a:r>
              <a:rPr lang="en-US" dirty="0" smtClean="0"/>
              <a:t>market needs in organic products and stevia specifically</a:t>
            </a:r>
          </a:p>
          <a:p>
            <a:pPr lvl="1"/>
            <a:r>
              <a:rPr lang="en-US" dirty="0" smtClean="0"/>
              <a:t>prices of the last years for conventional products</a:t>
            </a:r>
          </a:p>
          <a:p>
            <a:pPr lvl="1"/>
            <a:r>
              <a:rPr lang="en-US" dirty="0" smtClean="0"/>
              <a:t>climate conditions</a:t>
            </a:r>
          </a:p>
          <a:p>
            <a:pPr lvl="1"/>
            <a:r>
              <a:rPr lang="en-US" dirty="0" smtClean="0"/>
              <a:t>soil quality maps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1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4: Define product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the price for coops’ product </a:t>
            </a:r>
            <a:endParaRPr lang="en-US" dirty="0"/>
          </a:p>
          <a:p>
            <a:r>
              <a:rPr lang="en-US" dirty="0" smtClean="0"/>
              <a:t>Valuable information</a:t>
            </a:r>
          </a:p>
          <a:p>
            <a:pPr lvl="1"/>
            <a:r>
              <a:rPr lang="en-US" dirty="0" smtClean="0"/>
              <a:t>sugar prices</a:t>
            </a:r>
          </a:p>
          <a:p>
            <a:pPr lvl="1"/>
            <a:r>
              <a:rPr lang="en-US" dirty="0" smtClean="0"/>
              <a:t>international prices of stevia</a:t>
            </a:r>
          </a:p>
          <a:p>
            <a:pPr lvl="1"/>
            <a:r>
              <a:rPr lang="en-US" dirty="0" err="1" smtClean="0"/>
              <a:t>meteo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import prices in Greece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165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of </a:t>
            </a:r>
            <a:r>
              <a:rPr lang="en-US" dirty="0" err="1" smtClean="0"/>
              <a:t>hellenic</a:t>
            </a:r>
            <a:r>
              <a:rPr lang="en-US" dirty="0" smtClean="0"/>
              <a:t> ministry of rural development and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0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Design of a state aid for a new cultivation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Decision makers of </a:t>
            </a:r>
            <a:r>
              <a:rPr lang="en-US" dirty="0"/>
              <a:t>the Greek </a:t>
            </a:r>
            <a:r>
              <a:rPr lang="en-US" dirty="0" smtClean="0"/>
              <a:t>Ministry </a:t>
            </a:r>
            <a:r>
              <a:rPr lang="en-US" dirty="0"/>
              <a:t>of Agriculture </a:t>
            </a:r>
            <a:endParaRPr lang="en-US" dirty="0" smtClean="0"/>
          </a:p>
          <a:p>
            <a:r>
              <a:rPr lang="en-US" dirty="0" smtClean="0"/>
              <a:t>Should the ministry of Agriculture invest in a new cultivation like Stevia?</a:t>
            </a:r>
          </a:p>
          <a:p>
            <a:r>
              <a:rPr lang="en-US" dirty="0" smtClean="0"/>
              <a:t>Which open data</a:t>
            </a:r>
          </a:p>
          <a:p>
            <a:pPr lvl="1"/>
            <a:r>
              <a:rPr lang="en-US" dirty="0" smtClean="0"/>
              <a:t>Maps with irrigation info</a:t>
            </a:r>
          </a:p>
          <a:p>
            <a:pPr lvl="1"/>
            <a:r>
              <a:rPr lang="en-US" dirty="0" smtClean="0"/>
              <a:t>Maps with land use</a:t>
            </a:r>
          </a:p>
          <a:p>
            <a:pPr lvl="1"/>
            <a:r>
              <a:rPr lang="en-US" dirty="0" smtClean="0"/>
              <a:t>World statistics about the prices of stevia during the last 5 years</a:t>
            </a:r>
          </a:p>
          <a:p>
            <a:pPr lvl="1"/>
            <a:r>
              <a:rPr lang="en-US" dirty="0" smtClean="0"/>
              <a:t>Data about the number of agricultural equipment in Greece that could be re-used</a:t>
            </a:r>
          </a:p>
          <a:p>
            <a:pPr lvl="1"/>
            <a:r>
              <a:rPr lang="en-US" dirty="0" smtClean="0"/>
              <a:t>Info about imports in stevia</a:t>
            </a:r>
          </a:p>
          <a:p>
            <a:pPr lvl="1"/>
            <a:r>
              <a:rPr lang="en-US" dirty="0" smtClean="0"/>
              <a:t>Info about imports in sugar</a:t>
            </a:r>
          </a:p>
          <a:p>
            <a:pPr lvl="1"/>
            <a:r>
              <a:rPr lang="en-US" dirty="0" err="1" smtClean="0"/>
              <a:t>Meteo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Decision support tools</a:t>
            </a:r>
          </a:p>
        </p:txBody>
      </p:sp>
    </p:spTree>
    <p:extLst>
      <p:ext uri="{BB962C8B-B14F-4D97-AF65-F5344CB8AC3E}">
        <p14:creationId xmlns:p14="http://schemas.microsoft.com/office/powerpoint/2010/main" val="371116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Potential production map example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71" y="1526496"/>
            <a:ext cx="5080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8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conditions and forecasts</a:t>
            </a:r>
          </a:p>
          <a:p>
            <a:r>
              <a:rPr lang="en-US" dirty="0" smtClean="0"/>
              <a:t>agricultural land map</a:t>
            </a:r>
          </a:p>
          <a:p>
            <a:r>
              <a:rPr lang="en-US" dirty="0" smtClean="0"/>
              <a:t>irrigation map</a:t>
            </a:r>
          </a:p>
          <a:p>
            <a:r>
              <a:rPr lang="en-US" dirty="0" smtClean="0"/>
              <a:t>soil quality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5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37" y="2067339"/>
            <a:ext cx="4616266" cy="286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9419" y="297480"/>
            <a:ext cx="4241518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Our values</a:t>
            </a:r>
          </a:p>
          <a:p>
            <a:endParaRPr lang="en-GB" sz="2400" dirty="0" smtClean="0"/>
          </a:p>
          <a:p>
            <a:pPr marL="342900" indent="-342900">
              <a:buFont typeface="Wingdings" charset="2"/>
              <a:buChar char="§"/>
            </a:pPr>
            <a:endParaRPr lang="en-GB" sz="2200" i="1" dirty="0" smtClean="0"/>
          </a:p>
          <a:p>
            <a:pPr marL="342900" indent="-342900">
              <a:buFont typeface="Wingdings" charset="2"/>
              <a:buChar char="§"/>
            </a:pPr>
            <a:r>
              <a:rPr lang="en-GB" sz="2200" i="1" dirty="0" smtClean="0"/>
              <a:t>use </a:t>
            </a:r>
            <a:r>
              <a:rPr lang="en-GB" sz="2200" i="1" dirty="0"/>
              <a:t>open data to solve meaningful societal </a:t>
            </a:r>
            <a:r>
              <a:rPr lang="en-GB" sz="2200" i="1" dirty="0" smtClean="0"/>
              <a:t>challenges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200" i="1" dirty="0" smtClean="0"/>
              <a:t>create a data-powered ecosystem that may bootstrap agricultural &amp; food innovation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200" i="1" dirty="0" smtClean="0"/>
              <a:t>embrace </a:t>
            </a:r>
            <a:r>
              <a:rPr lang="en-GB" sz="2200" i="1" dirty="0"/>
              <a:t>all data sources, formats &amp; </a:t>
            </a:r>
            <a:r>
              <a:rPr lang="en-GB" sz="2200" i="1" dirty="0" smtClean="0"/>
              <a:t>types relevant to agricultural research &amp; innovation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200" i="1" dirty="0" smtClean="0"/>
              <a:t>be technology agnostic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200" i="1" dirty="0" smtClean="0"/>
              <a:t>be vendor independent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200" i="1" dirty="0" smtClean="0"/>
              <a:t>promote open source and open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602" y="5161309"/>
            <a:ext cx="4028827" cy="16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about the 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Data Working Group Agricultural Showcase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34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Focus on the Food Safety case</a:t>
            </a:r>
          </a:p>
          <a:p>
            <a:r>
              <a:rPr lang="en-US" dirty="0" smtClean="0"/>
              <a:t>Aggregate all open educational resources at a national and international level</a:t>
            </a:r>
          </a:p>
          <a:p>
            <a:pPr lvl="1"/>
            <a:r>
              <a:rPr lang="en-US" dirty="0" smtClean="0"/>
              <a:t>convince national organizations to open their educational data and especially metadata</a:t>
            </a:r>
          </a:p>
          <a:p>
            <a:r>
              <a:rPr lang="en-US" dirty="0" smtClean="0"/>
              <a:t>Aggregate all job profiles at a national and international level</a:t>
            </a:r>
          </a:p>
          <a:p>
            <a:r>
              <a:rPr lang="en-US" dirty="0" smtClean="0"/>
              <a:t>Combine with other datasets e.g. education, maps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food safety knowledge gateway for cooperatives and agro food SMEs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41714"/>
            <a:ext cx="8229600" cy="43844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Similar to Food Knowledge Safety Network</a:t>
            </a:r>
          </a:p>
          <a:p>
            <a:r>
              <a:rPr lang="en-US" dirty="0" smtClean="0"/>
              <a:t>Cover at least 2 cases e.g. stevia, peach</a:t>
            </a:r>
          </a:p>
          <a:p>
            <a:r>
              <a:rPr lang="en-US" dirty="0" smtClean="0"/>
              <a:t>Find the data for each</a:t>
            </a:r>
          </a:p>
          <a:p>
            <a:pPr lvl="1"/>
            <a:r>
              <a:rPr lang="en-US" dirty="0" smtClean="0"/>
              <a:t>Learning resources and courses</a:t>
            </a:r>
          </a:p>
          <a:p>
            <a:pPr lvl="1"/>
            <a:r>
              <a:rPr lang="en-US" dirty="0" smtClean="0"/>
              <a:t>Job profiles</a:t>
            </a:r>
          </a:p>
          <a:p>
            <a:pPr lvl="1"/>
            <a:r>
              <a:rPr lang="en-US" dirty="0" smtClean="0"/>
              <a:t>Competences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tool for manual indexing</a:t>
            </a:r>
          </a:p>
          <a:p>
            <a:pPr lvl="1"/>
            <a:r>
              <a:rPr lang="en-US" dirty="0" smtClean="0"/>
              <a:t>tool for the aggregation of metadata</a:t>
            </a:r>
          </a:p>
          <a:p>
            <a:pPr lvl="1"/>
            <a:r>
              <a:rPr lang="en-US" dirty="0" smtClean="0"/>
              <a:t>simple portal build in Drupal</a:t>
            </a:r>
          </a:p>
        </p:txBody>
      </p:sp>
    </p:spTree>
    <p:extLst>
      <p:ext uri="{BB962C8B-B14F-4D97-AF65-F5344CB8AC3E}">
        <p14:creationId xmlns:p14="http://schemas.microsoft.com/office/powerpoint/2010/main" val="271514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showcase</a:t>
            </a:r>
          </a:p>
          <a:p>
            <a:r>
              <a:rPr lang="en-US" dirty="0" smtClean="0"/>
              <a:t>Finalize the showcase</a:t>
            </a:r>
          </a:p>
          <a:p>
            <a:r>
              <a:rPr lang="en-US" dirty="0" smtClean="0"/>
              <a:t>Create a demo at a small scale</a:t>
            </a:r>
          </a:p>
          <a:p>
            <a:r>
              <a:rPr lang="en-US" dirty="0" smtClean="0"/>
              <a:t>Present the demo at the next open data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0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Participation in the data interoperability groups of the Research Data Alliance</a:t>
            </a:r>
          </a:p>
          <a:p>
            <a:pPr lvl="1"/>
            <a:r>
              <a:rPr lang="en-US" sz="2400" dirty="0" smtClean="0"/>
              <a:t>wheat</a:t>
            </a:r>
          </a:p>
          <a:p>
            <a:pPr lvl="1"/>
            <a:r>
              <a:rPr lang="en-US" sz="2400" dirty="0" err="1" smtClean="0"/>
              <a:t>germplasm</a:t>
            </a:r>
            <a:endParaRPr lang="el-GR" sz="2400" dirty="0" smtClean="0"/>
          </a:p>
          <a:p>
            <a:r>
              <a:rPr lang="en-US" sz="2800" dirty="0" smtClean="0"/>
              <a:t>G8 for Open Data in Agriculture</a:t>
            </a:r>
          </a:p>
          <a:p>
            <a:r>
              <a:rPr lang="en-US" sz="2800" dirty="0" smtClean="0"/>
              <a:t>EU projects for the generation of a linked agricultural data infrastructure</a:t>
            </a:r>
          </a:p>
          <a:p>
            <a:pPr lvl="1"/>
            <a:r>
              <a:rPr lang="en-US" sz="2400" dirty="0" err="1" smtClean="0"/>
              <a:t>agINFRA</a:t>
            </a:r>
            <a:endParaRPr lang="en-US" sz="2400" dirty="0"/>
          </a:p>
          <a:p>
            <a:pPr lvl="1"/>
            <a:r>
              <a:rPr lang="en-US" sz="2400" dirty="0" err="1" smtClean="0"/>
              <a:t>SemaGrow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858" y="5352060"/>
            <a:ext cx="5733142" cy="15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1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data in </a:t>
            </a:r>
            <a:r>
              <a:rPr lang="nl-NL" dirty="0" err="1"/>
              <a:t>Agriculture</a:t>
            </a: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105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24B6-2522-D348-BD06-467BC61128B5}" type="slidenum">
              <a:rPr lang="en-US" smtClean="0"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Key facts about agricultural trends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Agriculture is about to experience a “growth shock” in order to cover the exponentially increasing food needs of the global population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977924" y="1978188"/>
            <a:ext cx="6708875" cy="4083580"/>
          </a:xfrm>
        </p:spPr>
        <p:txBody>
          <a:bodyPr>
            <a:noAutofit/>
          </a:bodyPr>
          <a:lstStyle/>
          <a:p>
            <a:r>
              <a:rPr lang="en-GB" sz="1800" dirty="0" smtClean="0"/>
              <a:t>All </a:t>
            </a:r>
            <a:r>
              <a:rPr lang="en-GB" sz="1800" b="1" dirty="0" smtClean="0"/>
              <a:t>demographic and food demand projections </a:t>
            </a:r>
            <a:r>
              <a:rPr lang="en-GB" sz="1800" dirty="0" smtClean="0"/>
              <a:t>suggest that, by 2050, the planet will face </a:t>
            </a:r>
            <a:r>
              <a:rPr lang="en-GB" sz="1800" b="1" dirty="0" smtClean="0"/>
              <a:t>severe food crises due to our inability to meet agricultural demand</a:t>
            </a:r>
            <a:r>
              <a:rPr lang="en-GB" sz="1800" dirty="0"/>
              <a:t> </a:t>
            </a:r>
            <a:r>
              <a:rPr lang="en-GB" sz="1800" dirty="0" smtClean="0"/>
              <a:t>– by 2050:</a:t>
            </a:r>
          </a:p>
          <a:p>
            <a:pPr lvl="2"/>
            <a:r>
              <a:rPr lang="en-GB" sz="1800" b="1" dirty="0" smtClean="0"/>
              <a:t>9.3 billion global population</a:t>
            </a:r>
            <a:r>
              <a:rPr lang="en-GB" sz="1800" dirty="0" smtClean="0"/>
              <a:t>, 34% </a:t>
            </a:r>
            <a:r>
              <a:rPr lang="en-GB" sz="1800" dirty="0"/>
              <a:t>higher than </a:t>
            </a:r>
            <a:r>
              <a:rPr lang="en-GB" sz="1800" dirty="0" smtClean="0"/>
              <a:t>today</a:t>
            </a:r>
          </a:p>
          <a:p>
            <a:pPr lvl="2"/>
            <a:r>
              <a:rPr lang="en-GB" sz="1800" b="1" dirty="0" smtClean="0"/>
              <a:t>70% of </a:t>
            </a:r>
            <a:r>
              <a:rPr lang="en-GB" sz="1800" b="1" dirty="0"/>
              <a:t>the world’s population will be </a:t>
            </a:r>
            <a:r>
              <a:rPr lang="en-GB" sz="1800" b="1" dirty="0" smtClean="0"/>
              <a:t>urban</a:t>
            </a:r>
            <a:r>
              <a:rPr lang="en-GB" sz="1800" dirty="0" smtClean="0"/>
              <a:t>, compared </a:t>
            </a:r>
            <a:r>
              <a:rPr lang="en-GB" sz="1800" dirty="0"/>
              <a:t>to </a:t>
            </a:r>
            <a:r>
              <a:rPr lang="en-GB" sz="1800" dirty="0" smtClean="0"/>
              <a:t>49% today</a:t>
            </a:r>
          </a:p>
          <a:p>
            <a:pPr lvl="2"/>
            <a:r>
              <a:rPr lang="en-GB" sz="1800" dirty="0"/>
              <a:t>food production (net of food </a:t>
            </a:r>
            <a:r>
              <a:rPr lang="en-GB" sz="1800" dirty="0" smtClean="0"/>
              <a:t>used </a:t>
            </a:r>
            <a:r>
              <a:rPr lang="en-GB" sz="1800" dirty="0"/>
              <a:t>for biofuels) </a:t>
            </a:r>
            <a:r>
              <a:rPr lang="en-GB" sz="1800" b="1" dirty="0"/>
              <a:t>must increase by </a:t>
            </a:r>
            <a:r>
              <a:rPr lang="en-GB" sz="1800" b="1" dirty="0" smtClean="0"/>
              <a:t>70%</a:t>
            </a:r>
          </a:p>
          <a:p>
            <a:pPr marL="914400" lvl="2" indent="0">
              <a:buNone/>
            </a:pPr>
            <a:endParaRPr lang="en-GB" sz="1800" b="1" dirty="0" smtClean="0"/>
          </a:p>
          <a:p>
            <a:r>
              <a:rPr lang="en-GB" sz="1800" dirty="0" smtClean="0"/>
              <a:t>According to these projections, and in order to achieve the forecasted food levels by 2050,</a:t>
            </a:r>
            <a:r>
              <a:rPr lang="en-GB" sz="1800" b="1" dirty="0" smtClean="0"/>
              <a:t> a </a:t>
            </a:r>
            <a:r>
              <a:rPr lang="en-GB" sz="1800" b="1" dirty="0"/>
              <a:t>total investment of USD 83 </a:t>
            </a:r>
            <a:r>
              <a:rPr lang="en-GB" sz="1800" b="1" dirty="0" smtClean="0"/>
              <a:t>billion per annum will be required</a:t>
            </a:r>
          </a:p>
          <a:p>
            <a:pPr marL="0" indent="0">
              <a:buNone/>
            </a:pPr>
            <a:endParaRPr lang="en-GB" sz="1800" b="1" dirty="0" smtClean="0"/>
          </a:p>
          <a:p>
            <a:r>
              <a:rPr lang="en-GB" sz="1800" b="1" dirty="0" smtClean="0"/>
              <a:t>A large part of this investment will need to be focused on R&amp;D </a:t>
            </a:r>
          </a:p>
        </p:txBody>
      </p:sp>
    </p:spTree>
    <p:extLst>
      <p:ext uri="{BB962C8B-B14F-4D97-AF65-F5344CB8AC3E}">
        <p14:creationId xmlns:p14="http://schemas.microsoft.com/office/powerpoint/2010/main" val="246882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24B6-2522-D348-BD06-467BC61128B5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Open Data in Agriculture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of the most promising routes to agriculture modernisation is the provision of Open Data to all interested parties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009156" y="1785003"/>
            <a:ext cx="6677644" cy="4083580"/>
          </a:xfrm>
        </p:spPr>
        <p:txBody>
          <a:bodyPr>
            <a:noAutofit/>
          </a:bodyPr>
          <a:lstStyle/>
          <a:p>
            <a:r>
              <a:rPr lang="en-GB" sz="1800" dirty="0" smtClean="0"/>
              <a:t>In an era of Big Data, one of the most promising routes to achieve </a:t>
            </a:r>
            <a:r>
              <a:rPr lang="en-GB" sz="1800" b="1" dirty="0" smtClean="0"/>
              <a:t>R&amp;D excellence in agriculture is Open Data</a:t>
            </a:r>
            <a:r>
              <a:rPr lang="en-GB" sz="1800" dirty="0" smtClean="0"/>
              <a:t>, and in particular:</a:t>
            </a:r>
          </a:p>
          <a:p>
            <a:pPr lvl="1"/>
            <a:r>
              <a:rPr lang="en-GB" sz="1800" dirty="0" smtClean="0"/>
              <a:t>provisioning, </a:t>
            </a:r>
          </a:p>
          <a:p>
            <a:pPr lvl="1"/>
            <a:r>
              <a:rPr lang="en-GB" sz="1800" dirty="0" smtClean="0"/>
              <a:t>maintaining,</a:t>
            </a:r>
          </a:p>
          <a:p>
            <a:pPr lvl="1"/>
            <a:r>
              <a:rPr lang="en-GB" sz="1800" dirty="0" smtClean="0"/>
              <a:t>enriching with relevant metadata and</a:t>
            </a:r>
          </a:p>
          <a:p>
            <a:pPr lvl="1"/>
            <a:r>
              <a:rPr lang="en-GB" sz="1800" dirty="0" smtClean="0"/>
              <a:t>making openly available  a vast amount of open agricultural data</a:t>
            </a:r>
          </a:p>
          <a:p>
            <a:r>
              <a:rPr lang="en-GB" sz="1800" dirty="0" smtClean="0"/>
              <a:t>The </a:t>
            </a:r>
            <a:r>
              <a:rPr lang="en-GB" sz="1800" b="1" dirty="0" smtClean="0"/>
              <a:t>use and wide dissemination of these data sets </a:t>
            </a:r>
            <a:r>
              <a:rPr lang="en-GB" sz="1800" dirty="0" smtClean="0"/>
              <a:t>is strongly advocated by a number of global and national policy makers such as:</a:t>
            </a:r>
          </a:p>
          <a:p>
            <a:pPr lvl="1"/>
            <a:r>
              <a:rPr lang="en-GB" sz="1800" dirty="0" smtClean="0"/>
              <a:t>The New </a:t>
            </a:r>
            <a:r>
              <a:rPr lang="en-GB" sz="1800" dirty="0"/>
              <a:t>Alliance for Food Security and Nutrition G-8 </a:t>
            </a:r>
            <a:r>
              <a:rPr lang="en-GB" sz="1800" dirty="0" smtClean="0"/>
              <a:t>initiative</a:t>
            </a:r>
            <a:endParaRPr lang="en-GB" sz="1800" dirty="0"/>
          </a:p>
          <a:p>
            <a:pPr lvl="1"/>
            <a:r>
              <a:rPr lang="en-GB" sz="1800" dirty="0" smtClean="0"/>
              <a:t>FAO of the UN</a:t>
            </a:r>
          </a:p>
          <a:p>
            <a:pPr lvl="1"/>
            <a:r>
              <a:rPr lang="en-GB" sz="1800" dirty="0" smtClean="0"/>
              <a:t>DEFRA &amp; DFID in UK</a:t>
            </a:r>
          </a:p>
          <a:p>
            <a:pPr lvl="1"/>
            <a:r>
              <a:rPr lang="en-GB" sz="1800" dirty="0" smtClean="0"/>
              <a:t>USDA &amp; USAID in the US</a:t>
            </a:r>
          </a:p>
        </p:txBody>
      </p:sp>
    </p:spTree>
    <p:extLst>
      <p:ext uri="{BB962C8B-B14F-4D97-AF65-F5344CB8AC3E}">
        <p14:creationId xmlns:p14="http://schemas.microsoft.com/office/powerpoint/2010/main" val="204398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data is not always that useful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Messy data</a:t>
            </a:r>
          </a:p>
          <a:p>
            <a:r>
              <a:rPr lang="en-US" sz="2800" dirty="0" smtClean="0"/>
              <a:t>Should be collected/fused</a:t>
            </a:r>
          </a:p>
          <a:p>
            <a:r>
              <a:rPr lang="en-US" sz="2800" dirty="0" smtClean="0"/>
              <a:t>Should be filtered</a:t>
            </a:r>
          </a:p>
          <a:p>
            <a:r>
              <a:rPr lang="en-US" sz="2800" dirty="0" smtClean="0"/>
              <a:t>Should be validated</a:t>
            </a:r>
          </a:p>
          <a:p>
            <a:r>
              <a:rPr lang="en-US" sz="2800" dirty="0" smtClean="0"/>
              <a:t>Should be enriched with metadata to become discoverable</a:t>
            </a:r>
          </a:p>
          <a:p>
            <a:r>
              <a:rPr lang="en-US" sz="2800" dirty="0" smtClean="0"/>
              <a:t>Should be standardized to allow interoperability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865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3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1274</Words>
  <Application>Microsoft Macintosh PowerPoint</Application>
  <PresentationFormat>On-screen Show (4:3)</PresentationFormat>
  <Paragraphs>177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Open Data Working Group: Showcases from agricultural domain</vt:lpstr>
      <vt:lpstr>Agro-Know Technologies</vt:lpstr>
      <vt:lpstr>PowerPoint Presentation</vt:lpstr>
      <vt:lpstr>Relevant activities</vt:lpstr>
      <vt:lpstr>Open data in Agriculture </vt:lpstr>
      <vt:lpstr>Agriculture is about to experience a “growth shock” in order to cover the exponentially increasing food needs of the global population</vt:lpstr>
      <vt:lpstr>One of the most promising routes to agriculture modernisation is the provision of Open Data to all interested parties</vt:lpstr>
      <vt:lpstr>Open data is not always that useful ….</vt:lpstr>
      <vt:lpstr>data sources</vt:lpstr>
      <vt:lpstr>Data sources</vt:lpstr>
      <vt:lpstr>PowerPoint Presentation</vt:lpstr>
      <vt:lpstr>Data sources</vt:lpstr>
      <vt:lpstr>PowerPoint Presentation</vt:lpstr>
      <vt:lpstr>PowerPoint Presentation</vt:lpstr>
      <vt:lpstr>showcases</vt:lpstr>
      <vt:lpstr>Main goal</vt:lpstr>
      <vt:lpstr>Why open data in agriculture</vt:lpstr>
      <vt:lpstr>case of agro-food cooperatives</vt:lpstr>
      <vt:lpstr>Let’s meet a persona</vt:lpstr>
      <vt:lpstr>Problem 1: Strengthen the knowledge about food safety</vt:lpstr>
      <vt:lpstr>Problem 1: Example</vt:lpstr>
      <vt:lpstr>How such service can help</vt:lpstr>
      <vt:lpstr>Problem 2: Where to set up the adding value processing unit</vt:lpstr>
      <vt:lpstr>Problem 3: Organic portion of the coops cultivation</vt:lpstr>
      <vt:lpstr>Problem 4: Define product price</vt:lpstr>
      <vt:lpstr>case of hellenic ministry of rural development and Food</vt:lpstr>
      <vt:lpstr>Problem: Design of a state aid for a new cultivation </vt:lpstr>
      <vt:lpstr>Potential production map example</vt:lpstr>
      <vt:lpstr>What this needs</vt:lpstr>
      <vt:lpstr>ideas about the demo</vt:lpstr>
      <vt:lpstr>Open Data Working Group Agricultural Showcase</vt:lpstr>
      <vt:lpstr>A food safety knowledge gateway for cooperatives and agro food SMEs</vt:lpstr>
      <vt:lpstr>Action plan</vt:lpstr>
    </vt:vector>
  </TitlesOfParts>
  <Company>stoitsis@gmail.com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Data Working Group Use cases from agricultural domain</dc:title>
  <dc:creator>Giannis Stoitsis</dc:creator>
  <cp:lastModifiedBy>Giannis Stoitsis</cp:lastModifiedBy>
  <cp:revision>90</cp:revision>
  <dcterms:created xsi:type="dcterms:W3CDTF">2013-10-15T08:04:36Z</dcterms:created>
  <dcterms:modified xsi:type="dcterms:W3CDTF">2013-10-21T06:32:10Z</dcterms:modified>
</cp:coreProperties>
</file>