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614" r:id="rId2"/>
    <p:sldId id="692" r:id="rId3"/>
    <p:sldId id="691" r:id="rId4"/>
    <p:sldId id="694" r:id="rId5"/>
    <p:sldId id="693" r:id="rId6"/>
    <p:sldId id="695" r:id="rId7"/>
    <p:sldId id="618" r:id="rId8"/>
    <p:sldId id="638" r:id="rId9"/>
    <p:sldId id="640" r:id="rId10"/>
    <p:sldId id="643" r:id="rId11"/>
    <p:sldId id="644" r:id="rId12"/>
    <p:sldId id="648" r:id="rId13"/>
    <p:sldId id="653" r:id="rId14"/>
    <p:sldId id="654" r:id="rId15"/>
    <p:sldId id="655" r:id="rId16"/>
    <p:sldId id="656" r:id="rId17"/>
    <p:sldId id="657" r:id="rId18"/>
    <p:sldId id="658" r:id="rId19"/>
    <p:sldId id="659" r:id="rId20"/>
    <p:sldId id="660" r:id="rId21"/>
    <p:sldId id="661" r:id="rId22"/>
    <p:sldId id="662" r:id="rId23"/>
    <p:sldId id="663" r:id="rId24"/>
    <p:sldId id="664" r:id="rId25"/>
    <p:sldId id="665" r:id="rId26"/>
    <p:sldId id="666" r:id="rId27"/>
    <p:sldId id="667" r:id="rId28"/>
    <p:sldId id="668" r:id="rId29"/>
    <p:sldId id="669" r:id="rId30"/>
    <p:sldId id="671" r:id="rId31"/>
    <p:sldId id="682" r:id="rId32"/>
    <p:sldId id="683" r:id="rId33"/>
    <p:sldId id="689" r:id="rId34"/>
    <p:sldId id="684" r:id="rId35"/>
    <p:sldId id="641" r:id="rId36"/>
    <p:sldId id="688" r:id="rId37"/>
    <p:sldId id="696" r:id="rId38"/>
    <p:sldId id="600" r:id="rId3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5734" autoAdjust="0"/>
  </p:normalViewPr>
  <p:slideViewPr>
    <p:cSldViewPr>
      <p:cViewPr varScale="1">
        <p:scale>
          <a:sx n="104" d="100"/>
          <a:sy n="104" d="100"/>
        </p:scale>
        <p:origin x="-1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31" d="100"/>
          <a:sy n="131" d="100"/>
        </p:scale>
        <p:origin x="-224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rebuchet MS"/>
              </a:defRPr>
            </a:lvl1pPr>
          </a:lstStyle>
          <a:p>
            <a:pPr>
              <a:defRPr/>
            </a:pPr>
            <a:fld id="{4DBDEF2B-2310-7944-ADED-48CDDC6962A7}" type="datetime1">
              <a:rPr lang="el-GR" smtClean="0"/>
              <a:pPr>
                <a:defRPr/>
              </a:pPr>
              <a:t>9/20/13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l-GR" noProof="0" dirty="0"/>
              <a:t>Kλικ για επεξεργασία των στυλ του υποδείγματος</a:t>
            </a:r>
          </a:p>
          <a:p>
            <a:pPr lvl="1"/>
            <a:r>
              <a:rPr lang="el-GR" noProof="0" dirty="0"/>
              <a:t>Δεύτερου επιπέδου</a:t>
            </a:r>
          </a:p>
          <a:p>
            <a:pPr lvl="2"/>
            <a:r>
              <a:rPr lang="el-GR" noProof="0" dirty="0"/>
              <a:t>Τρίτου επιπέδου</a:t>
            </a:r>
          </a:p>
          <a:p>
            <a:pPr lvl="3"/>
            <a:r>
              <a:rPr lang="el-GR" noProof="0" dirty="0"/>
              <a:t>Τέταρτου επιπέδου</a:t>
            </a:r>
          </a:p>
          <a:p>
            <a:pPr lvl="4"/>
            <a:r>
              <a:rPr lang="el-GR" noProof="0" dirty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rebuchet MS"/>
              </a:defRPr>
            </a:lvl1pPr>
          </a:lstStyle>
          <a:p>
            <a:pPr>
              <a:defRPr/>
            </a:pPr>
            <a:fld id="{D59AF136-9201-FA4A-AA7C-184583ECB311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9936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AF136-9201-FA4A-AA7C-184583ECB311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5826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316A1B6-C80D-F546-833C-1612EC021BCB}" type="slidenum">
              <a:rPr lang="el-GR" sz="1200">
                <a:latin typeface="Trebuchet MS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l-GR" sz="1200" dirty="0">
              <a:latin typeface="Trebuchet M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8371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7D6A183-C6A9-6948-9967-2FA5E51F3C9A}" type="slidenum">
              <a:rPr lang="el-GR" sz="1200">
                <a:latin typeface="Trebuchet MS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l-GR" sz="1200" dirty="0">
              <a:latin typeface="Trebuchet M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656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0A5BE7-107A-434D-B2C0-D6D042BE43C0}" type="slidenum">
              <a:rPr lang="el-GR" sz="1200">
                <a:latin typeface="Trebuchet MS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l-GR" sz="1200" dirty="0">
              <a:latin typeface="Trebuchet M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2707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788C5E5-3188-5344-B3D2-EE00A9D0F8AD}" type="slidenum">
              <a:rPr lang="el-GR" sz="1200">
                <a:latin typeface="Trebuchet MS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l-GR" sz="1200" dirty="0">
              <a:latin typeface="Trebuchet M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475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3CCB65B-C00D-4347-ABB1-B454752CC090}" type="slidenum">
              <a:rPr lang="el-GR" sz="1200">
                <a:latin typeface="Trebuchet MS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l-GR" sz="1200" dirty="0">
              <a:latin typeface="Trebuchet M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680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2FFC5E1-04DA-AA42-A9E2-1A2010B35786}" type="slidenum">
              <a:rPr lang="el-GR" sz="1200">
                <a:latin typeface="Trebuchet MS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l-GR" sz="1200" dirty="0">
              <a:latin typeface="Trebuchet M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7FF811-A919-644E-93E8-F7384798D718}" type="slidenum">
              <a:rPr lang="el-GR" sz="1200">
                <a:latin typeface="Trebuchet MS"/>
              </a:rPr>
              <a:pPr eaLnBrk="1" hangingPunct="1"/>
              <a:t>35</a:t>
            </a:fld>
            <a:endParaRPr lang="el-GR" sz="1200" dirty="0">
              <a:latin typeface="Trebuchet M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29C702-F14D-CB4B-8958-38D17AA97151}" type="slidenum">
              <a:rPr lang="el-GR" sz="1200">
                <a:latin typeface="Calibri" charset="0"/>
              </a:rPr>
              <a:pPr eaLnBrk="1" hangingPunct="1"/>
              <a:t>36</a:t>
            </a:fld>
            <a:endParaRPr lang="el-G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7FF811-A919-644E-93E8-F7384798D718}" type="slidenum">
              <a:rPr lang="el-GR" sz="1200">
                <a:latin typeface="Trebuchet MS"/>
              </a:rPr>
              <a:pPr eaLnBrk="1" hangingPunct="1"/>
              <a:t>37</a:t>
            </a:fld>
            <a:endParaRPr lang="el-GR" sz="1200" dirty="0">
              <a:latin typeface="Trebuchet M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29C702-F14D-CB4B-8958-38D17AA97151}" type="slidenum">
              <a:rPr lang="el-GR" sz="1200">
                <a:latin typeface="Trebuchet MS"/>
              </a:rPr>
              <a:pPr eaLnBrk="1" hangingPunct="1"/>
              <a:t>38</a:t>
            </a:fld>
            <a:endParaRPr lang="el-GR" sz="1200" dirty="0">
              <a:latin typeface="Trebuchet M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AF136-9201-FA4A-AA7C-184583ECB311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9631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AF136-9201-FA4A-AA7C-184583ECB311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9631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AF136-9201-FA4A-AA7C-184583ECB311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9631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AF136-9201-FA4A-AA7C-184583ECB311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9631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AF136-9201-FA4A-AA7C-184583ECB311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9631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7FF811-A919-644E-93E8-F7384798D718}" type="slidenum">
              <a:rPr lang="el-GR" sz="1200">
                <a:latin typeface="Trebuchet MS"/>
              </a:rPr>
              <a:pPr eaLnBrk="1" hangingPunct="1"/>
              <a:t>7</a:t>
            </a:fld>
            <a:endParaRPr lang="el-GR" sz="1200" dirty="0">
              <a:latin typeface="Trebuchet M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7FF811-A919-644E-93E8-F7384798D718}" type="slidenum">
              <a:rPr lang="el-GR" sz="1200">
                <a:latin typeface="Trebuchet MS"/>
              </a:rPr>
              <a:pPr eaLnBrk="1" hangingPunct="1"/>
              <a:t>8</a:t>
            </a:fld>
            <a:endParaRPr lang="el-GR" sz="1200" dirty="0">
              <a:latin typeface="Trebuchet M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7FF811-A919-644E-93E8-F7384798D718}" type="slidenum">
              <a:rPr lang="el-GR" sz="1200">
                <a:latin typeface="Trebuchet MS"/>
              </a:rPr>
              <a:pPr eaLnBrk="1" hangingPunct="1"/>
              <a:t>9</a:t>
            </a:fld>
            <a:endParaRPr lang="el-GR" sz="1200" dirty="0">
              <a:latin typeface="Trebuchet M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D633B-A1BD-8942-BA76-3BD353967800}" type="datetime1">
              <a:rPr lang="el-GR"/>
              <a:pPr>
                <a:defRPr/>
              </a:pPr>
              <a:t>9/20/13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WS.01 lecture 1: Web history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AF192-BCF9-104D-A85F-DA88A4E151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513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89C3F-E615-6E47-B32F-15667526F12B}" type="datetime1">
              <a:rPr lang="el-GR"/>
              <a:pPr>
                <a:defRPr/>
              </a:pPr>
              <a:t>9/20/13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WS.01 lecture 1: Web history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26B0-B801-5347-8515-81AEDF733A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353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4D51B-A2FC-1049-92B7-B04013DC68A6}" type="datetime1">
              <a:rPr lang="el-GR"/>
              <a:pPr>
                <a:defRPr/>
              </a:pPr>
              <a:t>9/20/13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WS.01 lecture 1: Web history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2CC93-D154-4B45-83D0-81DDB5A6D9C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790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0488" y="-74613"/>
            <a:ext cx="8229600" cy="719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650" y="1566863"/>
            <a:ext cx="3960813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68863" y="1566863"/>
            <a:ext cx="39624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55650" y="3905250"/>
            <a:ext cx="3960813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8863" y="3905250"/>
            <a:ext cx="39624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9E35D3-E6C8-1A47-9C09-4B74EB1A0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3652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0DEF6-600A-1948-8F42-73C53DC8C8C5}" type="datetime1">
              <a:rPr lang="el-GR"/>
              <a:pPr>
                <a:defRPr/>
              </a:pPr>
              <a:t>9/20/13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WS.01 lecture 1: Web history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86B6D-4FA4-9444-A513-03A9A1402C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94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4BD9D-0F4F-3C4A-AD55-171B0302AE26}" type="datetime1">
              <a:rPr lang="el-GR"/>
              <a:pPr>
                <a:defRPr/>
              </a:pPr>
              <a:t>9/20/13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WS.01 lecture 1: Web history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90D1C-4B22-BF46-9030-B8BBE7C9DA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011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AF9B4-2969-5F4A-BA2D-49C4822BBC81}" type="datetime1">
              <a:rPr lang="el-GR"/>
              <a:pPr>
                <a:defRPr/>
              </a:pPr>
              <a:t>9/20/13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WS.01 lecture 1: Web history</a:t>
            </a: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A0E06-90A1-3C44-8412-FD640A3A51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446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F563C-BAFA-7D45-AB56-01EA0DAA6F6A}" type="datetime1">
              <a:rPr lang="el-GR"/>
              <a:pPr>
                <a:defRPr/>
              </a:pPr>
              <a:t>9/20/13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WS.01 lecture 1: Web history</a:t>
            </a: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5A273-A71C-D141-9208-36DC82E9F7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71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D69C-7249-734D-B506-13567FA3227A}" type="datetime1">
              <a:rPr lang="el-GR"/>
              <a:pPr>
                <a:defRPr/>
              </a:pPr>
              <a:t>9/20/13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WS.01 lecture 1: Web history</a:t>
            </a: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281B2-693F-7148-BC70-E76CAA990E5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725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70CED-8690-2742-B887-14B538449435}" type="datetime1">
              <a:rPr lang="el-GR"/>
              <a:pPr>
                <a:defRPr/>
              </a:pPr>
              <a:t>9/20/13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WS.01 lecture 1: Web history</a:t>
            </a: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F4A7E-D82E-2B40-B34D-075261D143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140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D719F-6B0C-204A-8F87-E572AA8B24EB}" type="datetime1">
              <a:rPr lang="el-GR"/>
              <a:pPr>
                <a:defRPr/>
              </a:pPr>
              <a:t>9/20/13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WS.01 lecture 1: Web history</a:t>
            </a: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895B6-BAD0-2241-88E5-158BCBB1BB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76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2F44B-3A78-AA4F-B638-786169BD55DD}" type="datetime1">
              <a:rPr lang="el-GR"/>
              <a:pPr>
                <a:defRPr/>
              </a:pPr>
              <a:t>9/20/13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WS.01 lecture 1: Web history</a:t>
            </a: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C73F6-7299-8345-B5AA-2D23590D6D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67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Kλικ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Trebuchet MS"/>
              </a:defRPr>
            </a:lvl1pPr>
          </a:lstStyle>
          <a:p>
            <a:pPr>
              <a:defRPr/>
            </a:pPr>
            <a:fld id="{CF531E03-0202-5C4F-AD05-95334313AA05}" type="datetime1">
              <a:rPr lang="el-GR" smtClean="0"/>
              <a:pPr>
                <a:defRPr/>
              </a:pPr>
              <a:t>9/20/13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Trebuchet MS"/>
              </a:defRPr>
            </a:lvl1pPr>
          </a:lstStyle>
          <a:p>
            <a:pPr>
              <a:defRPr/>
            </a:pPr>
            <a:r>
              <a:rPr lang="en-US" dirty="0" smtClean="0"/>
              <a:t>WS.01 lecture 1: Web history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Trebuchet MS"/>
              </a:defRPr>
            </a:lvl1pPr>
          </a:lstStyle>
          <a:p>
            <a:pPr>
              <a:defRPr/>
            </a:pPr>
            <a:fld id="{CA89D166-EC21-B546-B716-1DFEB1B1A802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fopoulos.org" TargetMode="External"/><Relationship Id="rId4" Type="http://schemas.openxmlformats.org/officeDocument/2006/relationships/hyperlink" Target="http://www.publicspending.net" TargetMode="External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lab.linkeddata.deri.ie/2010/star-scheme-by-example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fopoulos.org" TargetMode="External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ityofchicago.org/Administration-Finance/Current-Employee-Names-Salaries-and-Position-Title/xzkq-xp2w" TargetMode="External"/><Relationship Id="rId4" Type="http://schemas.openxmlformats.org/officeDocument/2006/relationships/hyperlink" Target="http://opencorporates.com/" TargetMode="External"/><Relationship Id="rId5" Type="http://schemas.openxmlformats.org/officeDocument/2006/relationships/hyperlink" Target="https://data.cityofchicago.org/Public-Safety/Crime-Map-2012/bj7p-98q2" TargetMode="External"/><Relationship Id="rId6" Type="http://schemas.openxmlformats.org/officeDocument/2006/relationships/hyperlink" Target="http://prescribinganalytics.com/" TargetMode="External"/><Relationship Id="rId7" Type="http://schemas.openxmlformats.org/officeDocument/2006/relationships/hyperlink" Target="http://publicspending.net/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fopoulos.org" TargetMode="External"/><Relationship Id="rId4" Type="http://schemas.openxmlformats.org/officeDocument/2006/relationships/hyperlink" Target="mailto:Vafopoulos@gmail.com" TargetMode="External"/><Relationship Id="rId5" Type="http://schemas.openxmlformats.org/officeDocument/2006/relationships/hyperlink" Target="http://www.publicspending.net" TargetMode="External"/><Relationship Id="rId6" Type="http://schemas.openxmlformats.org/officeDocument/2006/relationships/hyperlink" Target="http://www.Youtube.com/webscienceg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9552" y="5661248"/>
            <a:ext cx="7848872" cy="73707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err="1" smtClean="0">
                <a:ea typeface="+mn-ea"/>
                <a:cs typeface="Trebuchet MS"/>
                <a:hlinkClick r:id="rId3"/>
              </a:rPr>
              <a:t>Michalis</a:t>
            </a:r>
            <a:r>
              <a:rPr lang="en-US" sz="2000" dirty="0" smtClean="0">
                <a:ea typeface="+mn-ea"/>
                <a:cs typeface="Trebuchet MS"/>
                <a:hlinkClick r:id="rId3"/>
              </a:rPr>
              <a:t> </a:t>
            </a:r>
            <a:r>
              <a:rPr lang="en-US" sz="2000" dirty="0" err="1" smtClean="0">
                <a:ea typeface="+mn-ea"/>
                <a:cs typeface="Trebuchet MS"/>
                <a:hlinkClick r:id="rId3"/>
              </a:rPr>
              <a:t>Vafopoulos</a:t>
            </a:r>
            <a:r>
              <a:rPr lang="en-US" sz="2000" dirty="0" smtClean="0">
                <a:ea typeface="+mn-ea"/>
                <a:cs typeface="Trebuchet MS"/>
                <a:hlinkClick r:id="rId3"/>
              </a:rPr>
              <a:t> </a:t>
            </a:r>
            <a:endParaRPr lang="en-US" sz="2000" dirty="0" smtClean="0">
              <a:ea typeface="+mn-ea"/>
              <a:cs typeface="Trebuchet MS"/>
            </a:endParaRPr>
          </a:p>
          <a:p>
            <a:pPr>
              <a:defRPr/>
            </a:pPr>
            <a:r>
              <a:rPr lang="en-US" sz="2000" dirty="0" smtClean="0">
                <a:ea typeface="+mn-ea"/>
                <a:cs typeface="Trebuchet MS"/>
              </a:rPr>
              <a:t>NTUA, GFOSS </a:t>
            </a:r>
            <a:r>
              <a:rPr lang="en-US" sz="2000" dirty="0" smtClean="0">
                <a:ea typeface="+mn-ea"/>
                <a:cs typeface="Trebuchet MS"/>
              </a:rPr>
              <a:t>&amp; </a:t>
            </a:r>
            <a:r>
              <a:rPr lang="en-US" sz="2000" dirty="0" smtClean="0">
                <a:ea typeface="ＭＳ Ｐゴシック" charset="0"/>
                <a:cs typeface="Trebuchet MS"/>
                <a:hlinkClick r:id="rId4"/>
              </a:rPr>
              <a:t>www.publicspending.net</a:t>
            </a:r>
            <a:r>
              <a:rPr lang="en-US" sz="2000" dirty="0" smtClean="0">
                <a:ea typeface="ＭＳ Ｐゴシック" charset="0"/>
                <a:cs typeface="Trebuchet MS"/>
              </a:rPr>
              <a:t>   </a:t>
            </a:r>
            <a:endParaRPr lang="en-US" sz="2000" dirty="0">
              <a:ea typeface="ＭＳ Ｐゴシック" charset="0"/>
              <a:cs typeface="Trebuchet M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smtClean="0">
                <a:ea typeface="+mn-ea"/>
                <a:cs typeface="Trebuchet MS"/>
              </a:rPr>
              <a:t> </a:t>
            </a:r>
            <a:endParaRPr lang="en-US" sz="1600" dirty="0" smtClean="0">
              <a:latin typeface="Trebuchet MS"/>
              <a:ea typeface="+mn-ea"/>
              <a:cs typeface="Trebuchet MS"/>
            </a:endParaRPr>
          </a:p>
        </p:txBody>
      </p:sp>
      <p:sp>
        <p:nvSpPr>
          <p:cNvPr id="4" name="2 - Υπότιτλος"/>
          <p:cNvSpPr txBox="1">
            <a:spLocks/>
          </p:cNvSpPr>
          <p:nvPr/>
        </p:nvSpPr>
        <p:spPr>
          <a:xfrm>
            <a:off x="1285875" y="5715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3200" dirty="0">
              <a:solidFill>
                <a:schemeClr val="tx1">
                  <a:tint val="75000"/>
                </a:scheme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2 - Υπότιτλος"/>
          <p:cNvSpPr txBox="1">
            <a:spLocks/>
          </p:cNvSpPr>
          <p:nvPr/>
        </p:nvSpPr>
        <p:spPr bwMode="auto">
          <a:xfrm>
            <a:off x="755576" y="4725144"/>
            <a:ext cx="838842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</a:rPr>
              <a:t>The transformers</a:t>
            </a:r>
            <a:endParaRPr lang="el-GR" sz="4400" b="1" dirty="0">
              <a:solidFill>
                <a:schemeClr val="tx1"/>
              </a:solidFill>
              <a:latin typeface="Trebuchet MS"/>
              <a:ea typeface="+mn-ea"/>
              <a:cs typeface="Trebuchet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9792" y="4149080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rebuchet MS"/>
              </a:rPr>
              <a:t>GREEN CITY HACKATHON</a:t>
            </a:r>
            <a:endParaRPr lang="en-US" sz="2000" dirty="0">
              <a:latin typeface="Trebuchet MS"/>
            </a:endParaRPr>
          </a:p>
        </p:txBody>
      </p:sp>
      <p:pic>
        <p:nvPicPr>
          <p:cNvPr id="6" name="Picture 5" descr="o-SHIA-LABEOUF-TRANSFORMERS-4-facebo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6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- Τίτλος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dirty="0">
                <a:latin typeface="Trebuchet MS"/>
              </a:rPr>
              <a:t>The Web of Documents</a:t>
            </a:r>
            <a:endParaRPr lang="en-US" b="1" dirty="0">
              <a:latin typeface="Trebuchet M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" y="1285875"/>
            <a:ext cx="8501063" cy="48402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i="1" dirty="0" smtClean="0">
                <a:latin typeface="Trebuchet MS"/>
                <a:ea typeface="+mn-ea"/>
                <a:cs typeface="+mn-cs"/>
              </a:rPr>
              <a:t>Analogy</a:t>
            </a:r>
            <a:r>
              <a:rPr lang="en-US" sz="2800" i="1" dirty="0">
                <a:latin typeface="Trebuchet MS"/>
                <a:ea typeface="+mn-ea"/>
                <a:cs typeface="+mn-cs"/>
              </a:rPr>
              <a:t>:</a:t>
            </a:r>
            <a:r>
              <a:rPr lang="en-US" sz="2800" i="1" dirty="0" smtClean="0">
                <a:latin typeface="Trebuchet MS"/>
                <a:ea typeface="+mn-ea"/>
                <a:cs typeface="+mn-cs"/>
              </a:rPr>
              <a:t> </a:t>
            </a:r>
            <a:r>
              <a:rPr lang="en-US" sz="2800" b="1" i="1" dirty="0">
                <a:latin typeface="Trebuchet MS"/>
                <a:ea typeface="+mn-ea"/>
                <a:cs typeface="+mn-cs"/>
              </a:rPr>
              <a:t>a global </a:t>
            </a:r>
            <a:r>
              <a:rPr lang="en-US" sz="2800" b="1" i="1" dirty="0" smtClean="0">
                <a:latin typeface="Trebuchet MS"/>
                <a:ea typeface="+mn-ea"/>
                <a:cs typeface="+mn-cs"/>
              </a:rPr>
              <a:t>file system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i="1" dirty="0" smtClean="0">
                <a:latin typeface="Trebuchet MS"/>
                <a:ea typeface="+mn-ea"/>
                <a:cs typeface="+mn-cs"/>
              </a:rPr>
              <a:t>Designed for: </a:t>
            </a:r>
            <a:r>
              <a:rPr lang="en-US" sz="2800" b="1" i="1" dirty="0" smtClean="0">
                <a:latin typeface="Trebuchet MS"/>
                <a:ea typeface="+mn-ea"/>
                <a:cs typeface="+mn-cs"/>
              </a:rPr>
              <a:t>human </a:t>
            </a:r>
            <a:r>
              <a:rPr lang="en-US" sz="2800" b="1" i="1" dirty="0">
                <a:latin typeface="Trebuchet MS"/>
                <a:ea typeface="+mn-ea"/>
                <a:cs typeface="+mn-cs"/>
              </a:rPr>
              <a:t>consumption</a:t>
            </a:r>
            <a:endParaRPr lang="en-US" sz="2800" b="1" i="1" dirty="0" smtClean="0">
              <a:latin typeface="Trebuchet MS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i="1" dirty="0" smtClean="0">
                <a:latin typeface="Trebuchet MS"/>
                <a:ea typeface="+mn-ea"/>
                <a:cs typeface="+mn-cs"/>
              </a:rPr>
              <a:t>Primary objects: </a:t>
            </a:r>
            <a:r>
              <a:rPr lang="en-US" sz="2800" b="1" i="1" dirty="0" smtClean="0">
                <a:latin typeface="Trebuchet MS"/>
                <a:ea typeface="+mn-ea"/>
                <a:cs typeface="+mn-cs"/>
              </a:rPr>
              <a:t>documents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i="1" dirty="0" smtClean="0">
                <a:latin typeface="Trebuchet MS"/>
                <a:ea typeface="+mn-ea"/>
                <a:cs typeface="+mn-cs"/>
              </a:rPr>
              <a:t>Links between: </a:t>
            </a:r>
            <a:r>
              <a:rPr lang="en-US" sz="2800" b="1" i="1" dirty="0" smtClean="0">
                <a:latin typeface="Trebuchet MS"/>
                <a:ea typeface="+mn-ea"/>
                <a:cs typeface="+mn-cs"/>
              </a:rPr>
              <a:t>documents</a:t>
            </a:r>
            <a:r>
              <a:rPr lang="en-US" sz="2800" i="1" dirty="0" smtClean="0">
                <a:latin typeface="Trebuchet MS"/>
                <a:ea typeface="+mn-ea"/>
                <a:cs typeface="+mn-cs"/>
              </a:rPr>
              <a:t> </a:t>
            </a:r>
            <a:r>
              <a:rPr lang="en-US" sz="2800" i="1" dirty="0">
                <a:latin typeface="Trebuchet MS"/>
                <a:ea typeface="+mn-ea"/>
                <a:cs typeface="+mn-cs"/>
              </a:rPr>
              <a:t>(or sub-parts of)</a:t>
            </a:r>
            <a:endParaRPr lang="en-US" sz="2800" i="1" dirty="0" smtClean="0">
              <a:latin typeface="Trebuchet MS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i="1" dirty="0" smtClean="0">
                <a:latin typeface="Trebuchet MS"/>
                <a:ea typeface="+mn-ea"/>
                <a:cs typeface="+mn-cs"/>
              </a:rPr>
              <a:t>Degree </a:t>
            </a:r>
            <a:r>
              <a:rPr lang="en-US" sz="2800" i="1" dirty="0">
                <a:latin typeface="Trebuchet MS"/>
                <a:ea typeface="+mn-ea"/>
                <a:cs typeface="+mn-cs"/>
              </a:rPr>
              <a:t>of structure in </a:t>
            </a:r>
            <a:r>
              <a:rPr lang="en-US" sz="2800" i="1" dirty="0" smtClean="0">
                <a:latin typeface="Trebuchet MS"/>
                <a:ea typeface="+mn-ea"/>
                <a:cs typeface="+mn-cs"/>
              </a:rPr>
              <a:t>objects: </a:t>
            </a:r>
            <a:r>
              <a:rPr lang="en-US" sz="2800" b="1" i="1" dirty="0" smtClean="0">
                <a:latin typeface="Trebuchet MS"/>
                <a:ea typeface="+mn-ea"/>
                <a:cs typeface="+mn-cs"/>
              </a:rPr>
              <a:t>fairly </a:t>
            </a:r>
            <a:r>
              <a:rPr lang="en-US" sz="2800" b="1" i="1" dirty="0">
                <a:latin typeface="Trebuchet MS"/>
                <a:ea typeface="+mn-ea"/>
                <a:cs typeface="+mn-cs"/>
              </a:rPr>
              <a:t>low</a:t>
            </a:r>
            <a:endParaRPr lang="en-US" sz="2800" b="1" i="1" dirty="0" smtClean="0">
              <a:latin typeface="Trebuchet MS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i="1" dirty="0" smtClean="0">
                <a:latin typeface="Trebuchet MS"/>
                <a:ea typeface="+mn-ea"/>
                <a:cs typeface="+mn-cs"/>
              </a:rPr>
              <a:t>Semantics </a:t>
            </a:r>
            <a:r>
              <a:rPr lang="en-US" sz="2800" i="1" dirty="0">
                <a:latin typeface="Trebuchet MS"/>
                <a:ea typeface="+mn-ea"/>
                <a:cs typeface="+mn-cs"/>
              </a:rPr>
              <a:t>of content and </a:t>
            </a:r>
            <a:r>
              <a:rPr lang="en-US" sz="2800" i="1" dirty="0" smtClean="0">
                <a:latin typeface="Trebuchet MS"/>
                <a:ea typeface="+mn-ea"/>
                <a:cs typeface="+mn-cs"/>
              </a:rPr>
              <a:t>links: </a:t>
            </a:r>
            <a:r>
              <a:rPr lang="en-US" sz="2800" b="1" i="1" dirty="0" smtClean="0">
                <a:latin typeface="Trebuchet MS"/>
                <a:ea typeface="+mn-ea"/>
                <a:cs typeface="+mn-cs"/>
              </a:rPr>
              <a:t>implicit-humans</a:t>
            </a:r>
            <a:endParaRPr lang="en-US" sz="2800" i="1" dirty="0" smtClean="0">
              <a:latin typeface="Trebuchet MS"/>
              <a:ea typeface="+mn-ea"/>
              <a:cs typeface="+mn-cs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latin typeface="Trebuchet MS"/>
                <a:ea typeface="+mn-ea"/>
                <a:cs typeface="Trebuchet MS"/>
              </a:rPr>
              <a:t>(Tom Heath)</a:t>
            </a:r>
            <a:endParaRPr lang="en-US" sz="1800" dirty="0">
              <a:latin typeface="Trebuchet MS"/>
              <a:ea typeface="+mn-ea"/>
              <a:cs typeface="Trebuchet MS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 smtClean="0">
              <a:ea typeface="+mn-ea"/>
              <a:cs typeface="+mn-cs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ea typeface="+mn-ea"/>
                <a:cs typeface="+mn-cs"/>
              </a:rPr>
              <a:t>The </a:t>
            </a:r>
            <a:r>
              <a:rPr lang="en-US" sz="2800" b="1" dirty="0">
                <a:ea typeface="+mn-ea"/>
                <a:cs typeface="+mn-cs"/>
              </a:rPr>
              <a:t>web = the internet</a:t>
            </a:r>
            <a:r>
              <a:rPr lang="en-US" sz="2800" b="1" dirty="0" smtClean="0">
                <a:ea typeface="+mn-ea"/>
                <a:cs typeface="+mn-cs"/>
              </a:rPr>
              <a:t> 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ea typeface="+mn-ea"/>
                <a:cs typeface="+mn-cs"/>
              </a:rPr>
              <a:t>+ </a:t>
            </a:r>
            <a:r>
              <a:rPr lang="en-US" sz="2800" b="1" dirty="0">
                <a:ea typeface="+mn-ea"/>
                <a:cs typeface="+mn-cs"/>
              </a:rPr>
              <a:t>links + documents</a:t>
            </a:r>
            <a:endParaRPr lang="en-US" sz="2800" dirty="0">
              <a:ea typeface="+mn-ea"/>
              <a:cs typeface="+mn-cs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sz="2800" dirty="0" smtClean="0">
              <a:latin typeface="Trebuchet MS"/>
              <a:ea typeface="+mn-ea"/>
              <a:cs typeface="+mn-cs"/>
            </a:endParaRPr>
          </a:p>
        </p:txBody>
      </p:sp>
      <p:pic>
        <p:nvPicPr>
          <p:cNvPr id="55300" name="Picture 4" descr="Screen shot 2010-10-26 at 9.38.41 π.μ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280828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49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- Τίτλος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dirty="0">
                <a:latin typeface="Trebuchet MS"/>
              </a:rPr>
              <a:t>The Web of Documents</a:t>
            </a:r>
            <a:endParaRPr lang="en-US" b="1" dirty="0">
              <a:latin typeface="Trebuchet M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" y="1285875"/>
            <a:ext cx="8501063" cy="48402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rebuchet MS"/>
                <a:ea typeface="+mn-ea"/>
                <a:cs typeface="Trebuchet MS"/>
              </a:rPr>
              <a:t>Simple, big and unstructured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rebuchet MS"/>
                <a:ea typeface="+mn-ea"/>
                <a:cs typeface="Trebuchet MS"/>
              </a:rPr>
              <a:t>Organized in Silos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rebuchet MS"/>
              <a:ea typeface="+mn-ea"/>
              <a:cs typeface="Trebuchet M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rebuchet MS"/>
                <a:ea typeface="+mn-ea"/>
                <a:cs typeface="Trebuchet MS"/>
              </a:rPr>
              <a:t>But humans are interested in: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rebuchet MS"/>
                <a:ea typeface="+mn-ea"/>
                <a:cs typeface="Trebuchet MS"/>
              </a:rPr>
              <a:t>Things, </a:t>
            </a:r>
            <a:r>
              <a:rPr lang="en-US" dirty="0">
                <a:latin typeface="Trebuchet MS"/>
                <a:ea typeface="+mn-ea"/>
                <a:cs typeface="Trebuchet MS"/>
              </a:rPr>
              <a:t>no </a:t>
            </a:r>
            <a:r>
              <a:rPr lang="en-US" dirty="0" smtClean="0">
                <a:latin typeface="Trebuchet MS"/>
                <a:ea typeface="+mn-ea"/>
                <a:cs typeface="Trebuchet MS"/>
              </a:rPr>
              <a:t>documents and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Trebuchet MS"/>
                <a:ea typeface="+mn-ea"/>
                <a:cs typeface="Trebuchet MS"/>
              </a:rPr>
              <a:t>these </a:t>
            </a:r>
            <a:r>
              <a:rPr lang="en-US" dirty="0">
                <a:latin typeface="Trebuchet MS"/>
                <a:ea typeface="+mn-ea"/>
                <a:cs typeface="Trebuchet MS"/>
              </a:rPr>
              <a:t>Things</a:t>
            </a:r>
            <a:r>
              <a:rPr lang="en-US" dirty="0" smtClean="0">
                <a:latin typeface="Trebuchet MS"/>
                <a:ea typeface="+mn-ea"/>
                <a:cs typeface="Trebuchet MS"/>
              </a:rPr>
              <a:t> </a:t>
            </a:r>
            <a:r>
              <a:rPr lang="en-US" dirty="0">
                <a:latin typeface="Trebuchet MS"/>
                <a:ea typeface="+mn-ea"/>
                <a:cs typeface="Trebuchet MS"/>
              </a:rPr>
              <a:t>might be</a:t>
            </a:r>
            <a:r>
              <a:rPr lang="en-US" dirty="0" smtClean="0">
                <a:latin typeface="Trebuchet MS"/>
                <a:ea typeface="+mn-ea"/>
                <a:cs typeface="Trebuchet MS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rebuchet MS"/>
                <a:ea typeface="+mn-ea"/>
                <a:cs typeface="Trebuchet MS"/>
              </a:rPr>
              <a:t>in documents or elsewhere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sz="2800" dirty="0" smtClean="0">
              <a:latin typeface="Trebuchet MS"/>
              <a:ea typeface="+mn-ea"/>
              <a:cs typeface="+mn-cs"/>
            </a:endParaRPr>
          </a:p>
        </p:txBody>
      </p:sp>
      <p:pic>
        <p:nvPicPr>
          <p:cNvPr id="57348" name="Picture 7" descr="walled_gard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000250"/>
            <a:ext cx="344805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46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1 - Τίτλος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dirty="0">
                <a:latin typeface="Trebuchet MS"/>
              </a:rPr>
              <a:t>The Web of Data</a:t>
            </a:r>
            <a:endParaRPr lang="en-US" b="1" dirty="0">
              <a:latin typeface="Trebuchet M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" y="1285875"/>
            <a:ext cx="8653463" cy="48402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i="1" dirty="0" smtClean="0">
                <a:latin typeface="Trebuchet MS"/>
                <a:ea typeface="+mn-ea"/>
                <a:cs typeface="+mn-cs"/>
              </a:rPr>
              <a:t>Analogy</a:t>
            </a:r>
            <a:r>
              <a:rPr lang="en-US" sz="2800" i="1" dirty="0">
                <a:latin typeface="Trebuchet MS"/>
                <a:ea typeface="+mn-ea"/>
                <a:cs typeface="+mn-cs"/>
              </a:rPr>
              <a:t>:</a:t>
            </a:r>
            <a:r>
              <a:rPr lang="en-US" sz="2800" i="1" dirty="0" smtClean="0">
                <a:latin typeface="Trebuchet MS"/>
                <a:ea typeface="+mn-ea"/>
                <a:cs typeface="+mn-cs"/>
              </a:rPr>
              <a:t> </a:t>
            </a:r>
            <a:r>
              <a:rPr lang="en-US" sz="2000" i="1" dirty="0">
                <a:latin typeface="Trebuchet MS"/>
                <a:ea typeface="+mn-ea"/>
                <a:cs typeface="+mn-cs"/>
              </a:rPr>
              <a:t>a global </a:t>
            </a:r>
            <a:r>
              <a:rPr lang="en-US" sz="2000" i="1" dirty="0" err="1" smtClean="0">
                <a:latin typeface="Trebuchet MS"/>
                <a:ea typeface="+mn-ea"/>
                <a:cs typeface="+mn-cs"/>
              </a:rPr>
              <a:t>filesystem</a:t>
            </a:r>
            <a:r>
              <a:rPr lang="en-US" sz="2000" i="1" dirty="0" smtClean="0">
                <a:latin typeface="Trebuchet MS"/>
                <a:ea typeface="+mn-ea"/>
                <a:cs typeface="+mn-cs"/>
              </a:rPr>
              <a:t> </a:t>
            </a:r>
            <a:r>
              <a:rPr lang="en-US" sz="2800" i="1" dirty="0" smtClean="0">
                <a:latin typeface="Trebuchet MS"/>
                <a:ea typeface="+mn-ea"/>
                <a:cs typeface="+mn-cs"/>
              </a:rPr>
              <a:t>----&gt; </a:t>
            </a:r>
            <a:r>
              <a:rPr lang="en-US" sz="2800" b="1" i="1" dirty="0" smtClean="0">
                <a:latin typeface="Trebuchet MS"/>
                <a:ea typeface="+mn-ea"/>
                <a:cs typeface="+mn-cs"/>
              </a:rPr>
              <a:t>global</a:t>
            </a:r>
            <a:r>
              <a:rPr lang="en-US" sz="2800" i="1" dirty="0" smtClean="0">
                <a:latin typeface="Trebuchet MS"/>
                <a:ea typeface="+mn-ea"/>
                <a:cs typeface="+mn-cs"/>
              </a:rPr>
              <a:t> </a:t>
            </a:r>
            <a:r>
              <a:rPr lang="en-US" sz="2800" b="1" i="1" dirty="0" smtClean="0">
                <a:latin typeface="Trebuchet MS"/>
                <a:ea typeface="+mn-ea"/>
                <a:cs typeface="+mn-cs"/>
              </a:rPr>
              <a:t>database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i="1" dirty="0" smtClean="0">
                <a:latin typeface="Trebuchet MS"/>
                <a:ea typeface="+mn-ea"/>
                <a:cs typeface="+mn-cs"/>
              </a:rPr>
              <a:t>Designed </a:t>
            </a:r>
            <a:r>
              <a:rPr lang="en-US" sz="2400" i="1" dirty="0" err="1" smtClean="0">
                <a:latin typeface="Trebuchet MS"/>
                <a:ea typeface="+mn-ea"/>
                <a:cs typeface="+mn-cs"/>
              </a:rPr>
              <a:t>for</a:t>
            </a:r>
            <a:r>
              <a:rPr lang="en-US" sz="2800" i="1" dirty="0" err="1" smtClean="0">
                <a:latin typeface="Trebuchet MS"/>
                <a:ea typeface="+mn-ea"/>
                <a:cs typeface="+mn-cs"/>
              </a:rPr>
              <a:t>:</a:t>
            </a:r>
            <a:r>
              <a:rPr lang="en-US" sz="2000" i="1" dirty="0" err="1" smtClean="0">
                <a:latin typeface="Trebuchet MS"/>
                <a:ea typeface="+mn-ea"/>
                <a:cs typeface="+mn-cs"/>
              </a:rPr>
              <a:t>human</a:t>
            </a:r>
            <a:r>
              <a:rPr lang="en-US" sz="2000" i="1" dirty="0" smtClean="0">
                <a:latin typeface="Trebuchet MS"/>
                <a:ea typeface="+mn-ea"/>
                <a:cs typeface="+mn-cs"/>
              </a:rPr>
              <a:t> consumption </a:t>
            </a:r>
            <a:r>
              <a:rPr lang="en-US" sz="2800" i="1" dirty="0" smtClean="0">
                <a:latin typeface="Trebuchet MS"/>
                <a:ea typeface="+mn-ea"/>
                <a:cs typeface="+mn-cs"/>
              </a:rPr>
              <a:t>-&gt;</a:t>
            </a:r>
            <a:r>
              <a:rPr lang="en-US" sz="2300" b="1" i="1" dirty="0" smtClean="0">
                <a:latin typeface="Trebuchet MS"/>
                <a:ea typeface="+mn-ea"/>
                <a:cs typeface="+mn-cs"/>
              </a:rPr>
              <a:t>machines first</a:t>
            </a:r>
            <a:r>
              <a:rPr lang="en-US" sz="2300" b="1" i="1" dirty="0">
                <a:ea typeface="+mn-ea"/>
                <a:cs typeface="+mn-cs"/>
              </a:rPr>
              <a:t>-</a:t>
            </a:r>
            <a:r>
              <a:rPr lang="en-US" sz="2300" b="1" i="1" dirty="0" smtClean="0">
                <a:latin typeface="Trebuchet MS"/>
                <a:ea typeface="+mn-ea"/>
                <a:cs typeface="+mn-cs"/>
              </a:rPr>
              <a:t>humans later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i="1" dirty="0" smtClean="0">
                <a:latin typeface="Trebuchet MS"/>
                <a:ea typeface="+mn-ea"/>
                <a:cs typeface="+mn-cs"/>
              </a:rPr>
              <a:t>Primary objects: </a:t>
            </a:r>
            <a:r>
              <a:rPr lang="en-US" sz="2000" i="1" dirty="0" smtClean="0">
                <a:latin typeface="Trebuchet MS"/>
                <a:ea typeface="+mn-ea"/>
                <a:cs typeface="+mn-cs"/>
              </a:rPr>
              <a:t>documents --&gt; </a:t>
            </a:r>
            <a:r>
              <a:rPr lang="en-US" sz="2400" b="1" i="1" dirty="0" smtClean="0">
                <a:latin typeface="Trebuchet MS"/>
                <a:ea typeface="+mn-ea"/>
                <a:cs typeface="+mn-cs"/>
              </a:rPr>
              <a:t>things </a:t>
            </a:r>
            <a:r>
              <a:rPr lang="en-US" sz="2000" i="1" dirty="0" smtClean="0">
                <a:latin typeface="Trebuchet MS"/>
                <a:ea typeface="+mn-ea"/>
                <a:cs typeface="+mn-cs"/>
              </a:rPr>
              <a:t>(or descriptions of things)</a:t>
            </a:r>
            <a:endParaRPr lang="en-US" sz="2400" i="1" dirty="0" smtClean="0">
              <a:latin typeface="Trebuchet MS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i="1" dirty="0" smtClean="0">
                <a:latin typeface="Trebuchet MS"/>
                <a:ea typeface="+mn-ea"/>
                <a:cs typeface="+mn-cs"/>
              </a:rPr>
              <a:t>Links between: </a:t>
            </a:r>
            <a:r>
              <a:rPr lang="en-US" sz="2400" i="1" dirty="0" smtClean="0">
                <a:latin typeface="Trebuchet MS"/>
                <a:ea typeface="+mn-ea"/>
                <a:cs typeface="+mn-cs"/>
              </a:rPr>
              <a:t>documents</a:t>
            </a:r>
            <a:r>
              <a:rPr lang="en-US" sz="2800" i="1" dirty="0" smtClean="0">
                <a:latin typeface="Trebuchet MS"/>
                <a:ea typeface="+mn-ea"/>
                <a:cs typeface="+mn-cs"/>
              </a:rPr>
              <a:t> </a:t>
            </a:r>
            <a:r>
              <a:rPr lang="en-US" sz="2400" i="1" dirty="0">
                <a:latin typeface="Trebuchet MS"/>
                <a:ea typeface="+mn-ea"/>
                <a:cs typeface="+mn-cs"/>
              </a:rPr>
              <a:t>--&gt; </a:t>
            </a:r>
            <a:r>
              <a:rPr lang="en-US" sz="2800" b="1" i="1" dirty="0">
                <a:latin typeface="Trebuchet MS"/>
                <a:ea typeface="+mn-ea"/>
                <a:cs typeface="+mn-cs"/>
              </a:rPr>
              <a:t>things</a:t>
            </a:r>
            <a:r>
              <a:rPr lang="en-US" sz="2800" b="1" i="1" dirty="0" smtClean="0">
                <a:latin typeface="Trebuchet MS"/>
                <a:ea typeface="+mn-ea"/>
                <a:cs typeface="+mn-cs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i="1" dirty="0" smtClean="0">
                <a:latin typeface="Trebuchet MS"/>
                <a:ea typeface="+mn-ea"/>
                <a:cs typeface="+mn-cs"/>
              </a:rPr>
              <a:t>Degree </a:t>
            </a:r>
            <a:r>
              <a:rPr lang="en-US" sz="2800" i="1" dirty="0">
                <a:latin typeface="Trebuchet MS"/>
                <a:ea typeface="+mn-ea"/>
                <a:cs typeface="+mn-cs"/>
              </a:rPr>
              <a:t>of structure in </a:t>
            </a:r>
            <a:r>
              <a:rPr lang="en-US" sz="2800" i="1" dirty="0" smtClean="0">
                <a:latin typeface="Trebuchet MS"/>
                <a:ea typeface="+mn-ea"/>
                <a:cs typeface="+mn-cs"/>
              </a:rPr>
              <a:t>objects: </a:t>
            </a:r>
            <a:r>
              <a:rPr lang="en-US" sz="2400" i="1" dirty="0" smtClean="0">
                <a:latin typeface="Trebuchet MS"/>
                <a:ea typeface="+mn-ea"/>
                <a:cs typeface="+mn-cs"/>
              </a:rPr>
              <a:t>fairly low </a:t>
            </a:r>
            <a:r>
              <a:rPr lang="en-US" sz="2800" b="1" i="1" dirty="0" smtClean="0">
                <a:latin typeface="Trebuchet MS"/>
                <a:ea typeface="+mn-ea"/>
                <a:cs typeface="+mn-cs"/>
                <a:sym typeface="Wingdings"/>
              </a:rPr>
              <a:t>---&gt; high</a:t>
            </a:r>
            <a:endParaRPr lang="en-US" sz="2800" b="1" i="1" dirty="0" smtClean="0">
              <a:latin typeface="Trebuchet MS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i="1" dirty="0" smtClean="0">
                <a:latin typeface="Trebuchet MS"/>
                <a:ea typeface="+mn-ea"/>
                <a:cs typeface="+mn-cs"/>
              </a:rPr>
              <a:t>Semantics </a:t>
            </a:r>
            <a:r>
              <a:rPr lang="en-US" sz="2800" i="1" dirty="0">
                <a:latin typeface="Trebuchet MS"/>
                <a:ea typeface="+mn-ea"/>
                <a:cs typeface="+mn-cs"/>
              </a:rPr>
              <a:t>of content and </a:t>
            </a:r>
            <a:r>
              <a:rPr lang="en-US" sz="2800" i="1" dirty="0" smtClean="0">
                <a:latin typeface="Trebuchet MS"/>
                <a:ea typeface="+mn-ea"/>
                <a:cs typeface="+mn-cs"/>
              </a:rPr>
              <a:t>links: </a:t>
            </a:r>
            <a:r>
              <a:rPr lang="en-US" sz="2400" i="1" dirty="0" smtClean="0">
                <a:latin typeface="Trebuchet MS"/>
                <a:ea typeface="+mn-ea"/>
                <a:cs typeface="+mn-cs"/>
              </a:rPr>
              <a:t>implicit</a:t>
            </a:r>
            <a:r>
              <a:rPr lang="en-US" sz="2800" b="1" i="1" dirty="0" smtClean="0">
                <a:latin typeface="Trebuchet MS"/>
                <a:ea typeface="+mn-ea"/>
                <a:cs typeface="+mn-cs"/>
              </a:rPr>
              <a:t> --&gt; explicit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Trebuchet MS"/>
                <a:ea typeface="+mn-ea"/>
                <a:cs typeface="Trebuchet MS"/>
              </a:rPr>
              <a:t>(Tom Heath)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 smtClean="0">
              <a:ea typeface="+mn-ea"/>
              <a:cs typeface="+mn-cs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sz="2800" dirty="0" smtClean="0">
              <a:latin typeface="Trebuchet MS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B58592-1DF9-994E-8EF5-19D8D7ADA02F}" type="slidenum">
              <a:rPr lang="el-GR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65541" name="Picture 7" descr="Screen shot 2010-10-26 at 9.54.19 π.μ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289" y="5157192"/>
            <a:ext cx="2551632" cy="169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28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1 - Τίτλος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dirty="0">
                <a:latin typeface="Trebuchet MS"/>
              </a:rPr>
              <a:t>The Web of Data: why?</a:t>
            </a:r>
            <a:endParaRPr lang="en-US" b="1" dirty="0">
              <a:latin typeface="Trebuchet MS"/>
            </a:endParaRPr>
          </a:p>
        </p:txBody>
      </p:sp>
      <p:sp>
        <p:nvSpPr>
          <p:cNvPr id="71682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" y="1285875"/>
            <a:ext cx="8653463" cy="4840288"/>
          </a:xfrm>
        </p:spPr>
        <p:txBody>
          <a:bodyPr/>
          <a:lstStyle/>
          <a:p>
            <a:pPr marL="0" indent="0" algn="r" eaLnBrk="1" hangingPunct="1">
              <a:buFont typeface="Arial" charset="0"/>
              <a:buNone/>
            </a:pPr>
            <a:endParaRPr lang="en-US" sz="2800" b="1" dirty="0"/>
          </a:p>
          <a:p>
            <a:pPr marL="0" indent="0" algn="r" eaLnBrk="1" hangingPunct="1">
              <a:buFont typeface="Arial" charset="0"/>
              <a:buNone/>
            </a:pPr>
            <a:endParaRPr lang="el-GR" sz="2800" dirty="0">
              <a:latin typeface="Trebuchet M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5ABC8-EF63-1040-9216-108CABA874FB}" type="slidenum">
              <a:rPr lang="el-GR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71684" name="Picture 4" descr="Screen shot 2010-10-26 at 9.56.46 π.μ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4473575"/>
            <a:ext cx="49926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01625" y="1220788"/>
            <a:ext cx="86121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Trebuchet MS"/>
                <a:cs typeface="Trebuchet MS"/>
              </a:rPr>
              <a:t>– encourages reuse</a:t>
            </a:r>
          </a:p>
          <a:p>
            <a:r>
              <a:rPr lang="en-US" sz="3200" dirty="0">
                <a:latin typeface="Trebuchet MS"/>
                <a:cs typeface="Trebuchet MS"/>
              </a:rPr>
              <a:t>– reduces redundancy</a:t>
            </a:r>
          </a:p>
          <a:p>
            <a:r>
              <a:rPr lang="en-US" sz="3200" dirty="0">
                <a:latin typeface="Trebuchet MS"/>
                <a:cs typeface="Trebuchet MS"/>
              </a:rPr>
              <a:t>– </a:t>
            </a:r>
            <a:r>
              <a:rPr lang="en-US" sz="3200" dirty="0" err="1">
                <a:latin typeface="Trebuchet MS"/>
                <a:cs typeface="Trebuchet MS"/>
              </a:rPr>
              <a:t>maximises</a:t>
            </a:r>
            <a:r>
              <a:rPr lang="en-US" sz="3200" dirty="0">
                <a:latin typeface="Trebuchet MS"/>
                <a:cs typeface="Trebuchet MS"/>
              </a:rPr>
              <a:t> its (real and potential) inter-connectedness</a:t>
            </a:r>
          </a:p>
          <a:p>
            <a:r>
              <a:rPr lang="en-US" sz="3200" dirty="0">
                <a:latin typeface="Trebuchet MS"/>
                <a:cs typeface="Trebuchet MS"/>
              </a:rPr>
              <a:t>– enables network effects to add value to data</a:t>
            </a:r>
          </a:p>
        </p:txBody>
      </p:sp>
    </p:spTree>
    <p:extLst>
      <p:ext uri="{BB962C8B-B14F-4D97-AF65-F5344CB8AC3E}">
        <p14:creationId xmlns:p14="http://schemas.microsoft.com/office/powerpoint/2010/main" val="388526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1 - Τίτλος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dirty="0">
                <a:latin typeface="Trebuchet MS"/>
              </a:rPr>
              <a:t>The Web of Data: how?</a:t>
            </a:r>
            <a:endParaRPr lang="en-US" b="1" dirty="0">
              <a:latin typeface="Trebuchet MS"/>
            </a:endParaRPr>
          </a:p>
        </p:txBody>
      </p:sp>
      <p:sp>
        <p:nvSpPr>
          <p:cNvPr id="73730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" y="1285875"/>
            <a:ext cx="8653463" cy="4840288"/>
          </a:xfrm>
        </p:spPr>
        <p:txBody>
          <a:bodyPr/>
          <a:lstStyle/>
          <a:p>
            <a:pPr marL="0" indent="0" algn="r" eaLnBrk="1" hangingPunct="1">
              <a:buFont typeface="Arial" charset="0"/>
              <a:buNone/>
            </a:pPr>
            <a:endParaRPr lang="en-US" sz="2800" b="1" dirty="0"/>
          </a:p>
          <a:p>
            <a:pPr marL="0" indent="0" algn="r" eaLnBrk="1" hangingPunct="1">
              <a:buFont typeface="Arial" charset="0"/>
              <a:buNone/>
            </a:pPr>
            <a:endParaRPr lang="en-US" sz="2800" b="1" dirty="0"/>
          </a:p>
          <a:p>
            <a:pPr marL="0" indent="0" algn="r" eaLnBrk="1" hangingPunct="1">
              <a:buFont typeface="Arial" charset="0"/>
              <a:buNone/>
            </a:pPr>
            <a:endParaRPr lang="el-GR" sz="2800" dirty="0">
              <a:latin typeface="Trebuchet M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14E501-B060-F846-B140-E6E152AE76BB}" type="slidenum">
              <a:rPr lang="el-GR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01625" y="1220788"/>
            <a:ext cx="8612188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rebuchet MS"/>
                <a:ea typeface="+mn-ea"/>
                <a:cs typeface="Trebuchet MS"/>
              </a:rPr>
              <a:t>C</a:t>
            </a:r>
            <a:r>
              <a:rPr lang="en-US" sz="3200" dirty="0" smtClean="0">
                <a:latin typeface="Trebuchet MS"/>
                <a:ea typeface="+mn-ea"/>
                <a:cs typeface="Trebuchet MS"/>
              </a:rPr>
              <a:t>urrent </a:t>
            </a:r>
            <a:r>
              <a:rPr lang="en-US" sz="3200" dirty="0">
                <a:latin typeface="Trebuchet MS"/>
                <a:ea typeface="+mn-ea"/>
                <a:cs typeface="Trebuchet MS"/>
              </a:rPr>
              <a:t>state on the </a:t>
            </a:r>
            <a:r>
              <a:rPr lang="en-US" sz="3200" dirty="0" smtClean="0">
                <a:latin typeface="Trebuchet MS"/>
                <a:ea typeface="+mn-ea"/>
                <a:cs typeface="Trebuchet MS"/>
              </a:rPr>
              <a:t>Web</a:t>
            </a:r>
            <a:endParaRPr lang="en-US" sz="3200" dirty="0">
              <a:latin typeface="Trebuchet MS"/>
              <a:ea typeface="+mn-ea"/>
              <a:cs typeface="Trebuchet M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latin typeface="Trebuchet MS"/>
                <a:ea typeface="+mn-ea"/>
                <a:cs typeface="Trebuchet MS"/>
              </a:rPr>
              <a:t>Relational Databases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latin typeface="Trebuchet MS"/>
                <a:ea typeface="+mn-ea"/>
                <a:cs typeface="Trebuchet MS"/>
              </a:rPr>
              <a:t>APIs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latin typeface="Trebuchet MS"/>
                <a:ea typeface="+mn-ea"/>
                <a:cs typeface="Trebuchet MS"/>
              </a:rPr>
              <a:t>XML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latin typeface="Trebuchet MS"/>
                <a:ea typeface="+mn-ea"/>
                <a:cs typeface="Trebuchet MS"/>
              </a:rPr>
              <a:t>CSV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latin typeface="Trebuchet MS"/>
                <a:ea typeface="+mn-ea"/>
                <a:cs typeface="Trebuchet MS"/>
              </a:rPr>
              <a:t>XLS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smtClean="0">
              <a:latin typeface="Trebuchet MS"/>
              <a:ea typeface="+mn-ea"/>
              <a:cs typeface="Trebuchet M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Trebuchet MS"/>
                <a:ea typeface="+mn-ea"/>
                <a:cs typeface="Trebuchet MS"/>
              </a:rPr>
              <a:t>Computers </a:t>
            </a:r>
            <a:r>
              <a:rPr lang="en-US" sz="3200" dirty="0">
                <a:latin typeface="Trebuchet MS"/>
                <a:ea typeface="+mn-ea"/>
                <a:cs typeface="Trebuchet MS"/>
              </a:rPr>
              <a:t>can’t consume data because: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latin typeface="Trebuchet MS"/>
                <a:ea typeface="+mn-ea"/>
                <a:cs typeface="Trebuchet MS"/>
              </a:rPr>
              <a:t>Different formats &amp; models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latin typeface="Trebuchet MS"/>
                <a:ea typeface="+mn-ea"/>
                <a:cs typeface="Trebuchet MS"/>
              </a:rPr>
              <a:t>Not inter-connected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Trebuchet MS"/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5242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1 - Τίτλος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dirty="0">
                <a:latin typeface="Trebuchet MS"/>
              </a:rPr>
              <a:t>The Web of Data: how?</a:t>
            </a:r>
            <a:endParaRPr lang="en-US" b="1" dirty="0">
              <a:latin typeface="Trebuchet MS"/>
            </a:endParaRPr>
          </a:p>
        </p:txBody>
      </p:sp>
      <p:sp>
        <p:nvSpPr>
          <p:cNvPr id="75778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" y="1285875"/>
            <a:ext cx="8653463" cy="4840288"/>
          </a:xfrm>
        </p:spPr>
        <p:txBody>
          <a:bodyPr/>
          <a:lstStyle/>
          <a:p>
            <a:pPr marL="0" indent="0" algn="r" eaLnBrk="1" hangingPunct="1">
              <a:buFont typeface="Arial" charset="0"/>
              <a:buNone/>
            </a:pPr>
            <a:endParaRPr lang="en-US" sz="2800" b="1" dirty="0"/>
          </a:p>
          <a:p>
            <a:pPr marL="0" indent="0" algn="r" eaLnBrk="1" hangingPunct="1">
              <a:buFont typeface="Arial" charset="0"/>
              <a:buNone/>
            </a:pPr>
            <a:endParaRPr lang="en-US" sz="2800" b="1" dirty="0"/>
          </a:p>
          <a:p>
            <a:pPr marL="0" indent="0" algn="r" eaLnBrk="1" hangingPunct="1">
              <a:buFont typeface="Arial" charset="0"/>
              <a:buNone/>
            </a:pPr>
            <a:endParaRPr lang="el-GR" sz="2800" dirty="0">
              <a:latin typeface="Trebuchet M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ABCBE6-AF7C-B041-866B-279925D1BF31}" type="slidenum">
              <a:rPr lang="el-GR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301625" y="1220788"/>
            <a:ext cx="8612188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Trebuchet MS"/>
                <a:cs typeface="Trebuchet MS"/>
              </a:rPr>
              <a:t>– we need to create a standard way of publishing Data on the Web (like HTML for docs)</a:t>
            </a:r>
          </a:p>
          <a:p>
            <a:endParaRPr lang="en-US" sz="3200" dirty="0">
              <a:latin typeface="Trebuchet MS"/>
              <a:cs typeface="Trebuchet MS"/>
            </a:endParaRPr>
          </a:p>
          <a:p>
            <a:pPr algn="ctr"/>
            <a:r>
              <a:rPr lang="en-US" sz="4000" b="1" dirty="0">
                <a:latin typeface="Trebuchet MS"/>
                <a:cs typeface="Trebuchet MS"/>
              </a:rPr>
              <a:t>This is the Resource Description Framework (RDF)</a:t>
            </a:r>
          </a:p>
          <a:p>
            <a:endParaRPr lang="en-US" sz="3200" dirty="0">
              <a:latin typeface="Trebuchet MS"/>
              <a:cs typeface="Trebuchet MS"/>
            </a:endParaRPr>
          </a:p>
          <a:p>
            <a:endParaRPr lang="en-US" sz="3200" dirty="0">
              <a:latin typeface="Trebuchet MS"/>
              <a:cs typeface="Trebuchet MS"/>
            </a:endParaRPr>
          </a:p>
          <a:p>
            <a:endParaRPr lang="en-US" sz="3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0277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Trebuchet MS"/>
                <a:ea typeface="+mj-ea"/>
                <a:cs typeface="Trebuchet MS"/>
              </a:rPr>
              <a:t>Resource Description Framework (RDF)</a:t>
            </a:r>
            <a:endParaRPr lang="en-US" sz="3600" b="1" dirty="0">
              <a:latin typeface="Trebuchet MS"/>
              <a:ea typeface="+mj-ea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rebuchet MS"/>
                <a:ea typeface="+mn-ea"/>
                <a:cs typeface="Trebuchet MS"/>
              </a:rPr>
              <a:t>A data model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rebuchet MS"/>
                <a:ea typeface="+mn-ea"/>
                <a:cs typeface="Trebuchet MS"/>
              </a:rPr>
              <a:t>A way to model data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rebuchet MS"/>
                <a:ea typeface="+mn-ea"/>
                <a:cs typeface="Trebuchet MS"/>
              </a:rPr>
              <a:t>Inspired form Relational databases and Logic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rebuchet MS"/>
                <a:ea typeface="+mn-ea"/>
                <a:cs typeface="Trebuchet MS"/>
              </a:rPr>
              <a:t>RDF is a triple data model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rebuchet MS"/>
                <a:ea typeface="+mn-ea"/>
                <a:cs typeface="Trebuchet MS"/>
              </a:rPr>
              <a:t>Labeled Graph (semantic networks)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rebuchet MS"/>
                <a:ea typeface="+mn-ea"/>
                <a:cs typeface="Trebuchet MS"/>
              </a:rPr>
              <a:t>Subject, Predicate, Object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latin typeface="Trebuchet MS"/>
                <a:ea typeface="+mn-ea"/>
                <a:cs typeface="Trebuchet MS"/>
              </a:rPr>
              <a:t>&lt;Chios&gt; &lt;is part of&gt; &lt;Greece&gt;</a:t>
            </a:r>
          </a:p>
        </p:txBody>
      </p:sp>
    </p:spTree>
    <p:extLst>
      <p:ext uri="{BB962C8B-B14F-4D97-AF65-F5344CB8AC3E}">
        <p14:creationId xmlns:p14="http://schemas.microsoft.com/office/powerpoint/2010/main" val="74014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rebuchet MS"/>
                <a:ea typeface="+mj-ea"/>
                <a:cs typeface="Trebuchet MS"/>
              </a:rPr>
              <a:t>Example: Document on the Web</a:t>
            </a:r>
            <a:endParaRPr lang="en-US" b="1" dirty="0">
              <a:latin typeface="Trebuchet MS"/>
              <a:ea typeface="+mj-ea"/>
              <a:cs typeface="Trebuchet MS"/>
            </a:endParaRPr>
          </a:p>
        </p:txBody>
      </p:sp>
      <p:pic>
        <p:nvPicPr>
          <p:cNvPr id="78850" name="Picture 3" descr="Picture 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246188"/>
            <a:ext cx="79121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02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rebuchet MS"/>
                <a:cs typeface="Trebuchet MS"/>
              </a:rPr>
              <a:t>Databases back up documents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2188" y="2820988"/>
          <a:ext cx="7924800" cy="165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/>
                <a:gridCol w="1584960"/>
                <a:gridCol w="1584960"/>
                <a:gridCol w="1485499"/>
                <a:gridCol w="1684421"/>
              </a:tblGrid>
              <a:tr h="370716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rebuchet MS"/>
                        </a:rPr>
                        <a:t>Isbn</a:t>
                      </a:r>
                      <a:endParaRPr lang="en-US" sz="1800" dirty="0">
                        <a:latin typeface="Trebuchet MS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rebuchet MS"/>
                        </a:rPr>
                        <a:t>Title</a:t>
                      </a:r>
                      <a:endParaRPr lang="en-US" sz="1800" dirty="0">
                        <a:latin typeface="Trebuchet MS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rebuchet MS"/>
                        </a:rPr>
                        <a:t>Author</a:t>
                      </a:r>
                      <a:endParaRPr lang="en-US" sz="1800" dirty="0">
                        <a:latin typeface="Trebuchet MS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rebuchet MS"/>
                        </a:rPr>
                        <a:t>Publisher</a:t>
                      </a:r>
                      <a:r>
                        <a:rPr lang="en-US" sz="1800" baseline="0" dirty="0" err="1" smtClean="0">
                          <a:latin typeface="Trebuchet MS"/>
                        </a:rPr>
                        <a:t>ID</a:t>
                      </a:r>
                      <a:endParaRPr lang="en-US" sz="1800" dirty="0">
                        <a:latin typeface="Trebuchet MS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rebuchet MS"/>
                        </a:rPr>
                        <a:t>ReleasedData</a:t>
                      </a:r>
                      <a:endParaRPr lang="en-US" sz="1800" dirty="0">
                        <a:latin typeface="Trebuchet MS"/>
                      </a:endParaRPr>
                    </a:p>
                  </a:txBody>
                  <a:tcPr marT="45705" marB="45705"/>
                </a:tc>
              </a:tr>
              <a:tr h="91433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rebuchet MS"/>
                        </a:rPr>
                        <a:t>978-0-596-15381-6</a:t>
                      </a:r>
                      <a:endParaRPr lang="en-US" sz="1800" dirty="0">
                        <a:latin typeface="Trebuchet MS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Trebuchet MS"/>
                        </a:rPr>
                        <a:t>Programming the Semantic Web</a:t>
                      </a:r>
                      <a:endParaRPr lang="en-US" sz="1800" dirty="0">
                        <a:latin typeface="Trebuchet MS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rebuchet MS"/>
                        </a:rPr>
                        <a:t>Toby </a:t>
                      </a:r>
                      <a:r>
                        <a:rPr lang="en-US" sz="1800" dirty="0" err="1" smtClean="0">
                          <a:latin typeface="Trebuchet MS"/>
                        </a:rPr>
                        <a:t>Segaran</a:t>
                      </a:r>
                      <a:endParaRPr lang="en-US" sz="1800" dirty="0">
                        <a:latin typeface="Trebuchet MS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rebuchet MS"/>
                        </a:rPr>
                        <a:t>1</a:t>
                      </a:r>
                      <a:endParaRPr lang="en-US" sz="1800" dirty="0">
                        <a:latin typeface="Trebuchet MS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rebuchet MS"/>
                        </a:rPr>
                        <a:t>July 2009</a:t>
                      </a:r>
                      <a:endParaRPr lang="en-US" sz="1800" dirty="0">
                        <a:latin typeface="Trebuchet MS"/>
                      </a:endParaRPr>
                    </a:p>
                  </a:txBody>
                  <a:tcPr marT="45705" marB="45705"/>
                </a:tc>
              </a:tr>
              <a:tr h="37071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rebuchet MS"/>
                        </a:rPr>
                        <a:t>…</a:t>
                      </a:r>
                      <a:endParaRPr lang="en-US" sz="1800" dirty="0">
                        <a:latin typeface="Trebuchet MS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rebuchet MS"/>
                        </a:rPr>
                        <a:t>…</a:t>
                      </a:r>
                      <a:endParaRPr lang="en-US" sz="1800" dirty="0">
                        <a:latin typeface="Trebuchet MS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rebuchet MS"/>
                        </a:rPr>
                        <a:t>…</a:t>
                      </a:r>
                      <a:endParaRPr lang="en-US" sz="1800" dirty="0">
                        <a:latin typeface="Trebuchet MS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rebuchet MS"/>
                        </a:rPr>
                        <a:t>…</a:t>
                      </a:r>
                      <a:endParaRPr lang="en-US" sz="1800" dirty="0">
                        <a:latin typeface="Trebuchet MS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rebuchet MS"/>
                        </a:rPr>
                        <a:t>…</a:t>
                      </a:r>
                      <a:endParaRPr lang="en-US" sz="1800" dirty="0">
                        <a:latin typeface="Trebuchet MS"/>
                      </a:endParaRPr>
                    </a:p>
                  </a:txBody>
                  <a:tcPr marT="45705" marB="45705"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394325" y="4949825"/>
          <a:ext cx="3292476" cy="138199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46238"/>
                <a:gridCol w="1646238"/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rebuchet MS"/>
                        </a:rPr>
                        <a:t>Publisher</a:t>
                      </a:r>
                      <a:r>
                        <a:rPr lang="en-US" sz="1800" baseline="0" dirty="0" err="1" smtClean="0">
                          <a:latin typeface="Trebuchet MS"/>
                        </a:rPr>
                        <a:t>ID</a:t>
                      </a:r>
                      <a:endParaRPr lang="en-US" sz="1800" dirty="0">
                        <a:latin typeface="Trebuchet MS"/>
                      </a:endParaRPr>
                    </a:p>
                  </a:txBody>
                  <a:tcPr marL="91458" marR="91458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rebuchet MS"/>
                        </a:rPr>
                        <a:t>PublisherName</a:t>
                      </a:r>
                      <a:endParaRPr lang="en-US" sz="1800" dirty="0">
                        <a:latin typeface="Trebuchet MS"/>
                      </a:endParaRPr>
                    </a:p>
                  </a:txBody>
                  <a:tcPr marL="91458" marR="91458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rebuchet MS"/>
                        </a:rPr>
                        <a:t>1</a:t>
                      </a:r>
                      <a:endParaRPr lang="en-US" sz="1800" dirty="0">
                        <a:latin typeface="Trebuchet MS"/>
                      </a:endParaRPr>
                    </a:p>
                  </a:txBody>
                  <a:tcPr marL="91458" marR="91458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rebuchet MS"/>
                        </a:rPr>
                        <a:t>O’Reilly Media</a:t>
                      </a:r>
                      <a:endParaRPr lang="en-US" sz="1800" dirty="0">
                        <a:latin typeface="Trebuchet MS"/>
                      </a:endParaRPr>
                    </a:p>
                  </a:txBody>
                  <a:tcPr marL="91458" marR="91458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rebuchet MS"/>
                        </a:rPr>
                        <a:t>…</a:t>
                      </a:r>
                      <a:endParaRPr lang="en-US" sz="1800" dirty="0">
                        <a:latin typeface="Trebuchet MS"/>
                      </a:endParaRPr>
                    </a:p>
                  </a:txBody>
                  <a:tcPr marL="91458" marR="91458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rebuchet MS"/>
                        </a:rPr>
                        <a:t>…</a:t>
                      </a:r>
                      <a:endParaRPr lang="en-US" sz="1800" dirty="0">
                        <a:latin typeface="Trebuchet MS"/>
                      </a:endParaRPr>
                    </a:p>
                  </a:txBody>
                  <a:tcPr marL="91458" marR="91458" marT="45733" marB="45733"/>
                </a:tc>
              </a:tr>
            </a:tbl>
          </a:graphicData>
        </a:graphic>
      </p:graphicFrame>
      <p:sp>
        <p:nvSpPr>
          <p:cNvPr id="10" name="Curved Left Arrow 9"/>
          <p:cNvSpPr/>
          <p:nvPr/>
        </p:nvSpPr>
        <p:spPr>
          <a:xfrm rot="11411178">
            <a:off x="73025" y="3487738"/>
            <a:ext cx="803275" cy="13716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rebuchet MS"/>
            </a:endParaRPr>
          </a:p>
        </p:txBody>
      </p:sp>
      <p:sp>
        <p:nvSpPr>
          <p:cNvPr id="79914" name="TextBox 10"/>
          <p:cNvSpPr txBox="1">
            <a:spLocks noChangeArrowheads="1"/>
          </p:cNvSpPr>
          <p:nvPr/>
        </p:nvSpPr>
        <p:spPr bwMode="auto">
          <a:xfrm>
            <a:off x="992188" y="5119688"/>
            <a:ext cx="36464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rebuchet MS"/>
              </a:rPr>
              <a:t>This is a THING:</a:t>
            </a:r>
          </a:p>
          <a:p>
            <a:pPr eaLnBrk="1" hangingPunct="1"/>
            <a:r>
              <a:rPr lang="en-US" sz="1800" dirty="0">
                <a:latin typeface="Trebuchet MS"/>
              </a:rPr>
              <a:t>A book title “Programming the Semantic Web” by Toby </a:t>
            </a:r>
            <a:r>
              <a:rPr lang="en-US" sz="1800" dirty="0" err="1">
                <a:latin typeface="Trebuchet MS"/>
              </a:rPr>
              <a:t>Segaran</a:t>
            </a:r>
            <a:r>
              <a:rPr lang="en-US" sz="1800" dirty="0">
                <a:latin typeface="Trebuchet MS"/>
              </a:rPr>
              <a:t>, …</a:t>
            </a:r>
          </a:p>
        </p:txBody>
      </p:sp>
      <p:sp>
        <p:nvSpPr>
          <p:cNvPr id="13" name="Curved Right Arrow 12"/>
          <p:cNvSpPr/>
          <p:nvPr/>
        </p:nvSpPr>
        <p:spPr>
          <a:xfrm rot="4075999">
            <a:off x="3536950" y="1462088"/>
            <a:ext cx="498475" cy="16383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rebuchet MS"/>
            </a:endParaRPr>
          </a:p>
        </p:txBody>
      </p:sp>
      <p:sp>
        <p:nvSpPr>
          <p:cNvPr id="79916" name="TextBox 13"/>
          <p:cNvSpPr txBox="1">
            <a:spLocks noChangeArrowheads="1"/>
          </p:cNvSpPr>
          <p:nvPr/>
        </p:nvSpPr>
        <p:spPr bwMode="auto">
          <a:xfrm>
            <a:off x="4879975" y="1978025"/>
            <a:ext cx="3541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rebuchet MS"/>
              </a:rPr>
              <a:t>THINGS have PROPERTIES:</a:t>
            </a:r>
          </a:p>
          <a:p>
            <a:pPr eaLnBrk="1" hangingPunct="1"/>
            <a:r>
              <a:rPr lang="en-US" sz="1800" dirty="0">
                <a:latin typeface="Trebuchet MS"/>
              </a:rPr>
              <a:t>A Book as a Title, an author, …</a:t>
            </a:r>
          </a:p>
        </p:txBody>
      </p:sp>
    </p:spTree>
    <p:extLst>
      <p:ext uri="{BB962C8B-B14F-4D97-AF65-F5344CB8AC3E}">
        <p14:creationId xmlns:p14="http://schemas.microsoft.com/office/powerpoint/2010/main" val="206223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Trebuchet MS"/>
                <a:cs typeface="Trebuchet MS"/>
              </a:rPr>
              <a:t>Data representation in RDF</a:t>
            </a:r>
          </a:p>
        </p:txBody>
      </p:sp>
      <p:sp>
        <p:nvSpPr>
          <p:cNvPr id="4" name="Oval 3"/>
          <p:cNvSpPr/>
          <p:nvPr/>
        </p:nvSpPr>
        <p:spPr>
          <a:xfrm>
            <a:off x="2947988" y="3759200"/>
            <a:ext cx="1190625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book</a:t>
            </a:r>
          </a:p>
        </p:txBody>
      </p:sp>
      <p:cxnSp>
        <p:nvCxnSpPr>
          <p:cNvPr id="6" name="Shape 5"/>
          <p:cNvCxnSpPr>
            <a:stCxn id="4" idx="0"/>
          </p:cNvCxnSpPr>
          <p:nvPr/>
        </p:nvCxnSpPr>
        <p:spPr>
          <a:xfrm rot="5400000" flipH="1" flipV="1">
            <a:off x="4533106" y="1885157"/>
            <a:ext cx="884237" cy="286385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07150" y="2506663"/>
            <a:ext cx="1949450" cy="736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Programming the Semantic Web</a:t>
            </a:r>
          </a:p>
        </p:txBody>
      </p:sp>
      <p:cxnSp>
        <p:nvCxnSpPr>
          <p:cNvPr id="9" name="Shape 8"/>
          <p:cNvCxnSpPr>
            <a:stCxn id="4" idx="4"/>
          </p:cNvCxnSpPr>
          <p:nvPr/>
        </p:nvCxnSpPr>
        <p:spPr>
          <a:xfrm rot="16200000" flipH="1">
            <a:off x="4368006" y="3648869"/>
            <a:ext cx="1214438" cy="286385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407150" y="5267325"/>
            <a:ext cx="2211388" cy="5667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978-0-596-15381-6</a:t>
            </a:r>
          </a:p>
        </p:txBody>
      </p:sp>
      <p:cxnSp>
        <p:nvCxnSpPr>
          <p:cNvPr id="15" name="Straight Arrow Connector 14"/>
          <p:cNvCxnSpPr>
            <a:stCxn id="4" idx="6"/>
          </p:cNvCxnSpPr>
          <p:nvPr/>
        </p:nvCxnSpPr>
        <p:spPr>
          <a:xfrm flipV="1">
            <a:off x="4138613" y="4111625"/>
            <a:ext cx="2268537" cy="4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07150" y="3759200"/>
            <a:ext cx="1497013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Toby </a:t>
            </a:r>
            <a:r>
              <a:rPr lang="en-US" dirty="0" err="1">
                <a:latin typeface="Trebuchet MS"/>
              </a:rPr>
              <a:t>Segaran</a:t>
            </a:r>
            <a:r>
              <a:rPr lang="en-US" dirty="0">
                <a:latin typeface="Trebuchet MS"/>
              </a:rPr>
              <a:t> </a:t>
            </a:r>
          </a:p>
        </p:txBody>
      </p:sp>
      <p:cxnSp>
        <p:nvCxnSpPr>
          <p:cNvPr id="20" name="Shape 19"/>
          <p:cNvCxnSpPr>
            <a:stCxn id="4" idx="3"/>
          </p:cNvCxnSpPr>
          <p:nvPr/>
        </p:nvCxnSpPr>
        <p:spPr>
          <a:xfrm rot="16200000" flipH="1">
            <a:off x="3215482" y="4275931"/>
            <a:ext cx="1987550" cy="217328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295900" y="6067425"/>
            <a:ext cx="1576388" cy="577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Publisher</a:t>
            </a:r>
          </a:p>
        </p:txBody>
      </p:sp>
      <p:cxnSp>
        <p:nvCxnSpPr>
          <p:cNvPr id="23" name="Straight Arrow Connector 22"/>
          <p:cNvCxnSpPr>
            <a:stCxn id="21" idx="6"/>
          </p:cNvCxnSpPr>
          <p:nvPr/>
        </p:nvCxnSpPr>
        <p:spPr>
          <a:xfrm>
            <a:off x="6872288" y="6356350"/>
            <a:ext cx="736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608888" y="6067425"/>
            <a:ext cx="1497012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O’Reilly</a:t>
            </a:r>
          </a:p>
        </p:txBody>
      </p:sp>
      <p:sp>
        <p:nvSpPr>
          <p:cNvPr id="80909" name="TextBox 24"/>
          <p:cNvSpPr txBox="1">
            <a:spLocks noChangeArrowheads="1"/>
          </p:cNvSpPr>
          <p:nvPr/>
        </p:nvSpPr>
        <p:spPr bwMode="auto">
          <a:xfrm>
            <a:off x="4286250" y="2690813"/>
            <a:ext cx="6275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rebuchet MS"/>
              </a:rPr>
              <a:t>title</a:t>
            </a:r>
          </a:p>
        </p:txBody>
      </p:sp>
      <p:sp>
        <p:nvSpPr>
          <p:cNvPr id="80910" name="TextBox 25"/>
          <p:cNvSpPr txBox="1">
            <a:spLocks noChangeArrowheads="1"/>
          </p:cNvSpPr>
          <p:nvPr/>
        </p:nvSpPr>
        <p:spPr bwMode="auto">
          <a:xfrm>
            <a:off x="6872288" y="6045200"/>
            <a:ext cx="749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rebuchet MS"/>
              </a:rPr>
              <a:t>name</a:t>
            </a:r>
          </a:p>
        </p:txBody>
      </p:sp>
      <p:sp>
        <p:nvSpPr>
          <p:cNvPr id="80911" name="TextBox 26"/>
          <p:cNvSpPr txBox="1">
            <a:spLocks noChangeArrowheads="1"/>
          </p:cNvSpPr>
          <p:nvPr/>
        </p:nvSpPr>
        <p:spPr bwMode="auto">
          <a:xfrm>
            <a:off x="4737100" y="3741738"/>
            <a:ext cx="864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rebuchet MS"/>
              </a:rPr>
              <a:t>author</a:t>
            </a:r>
          </a:p>
        </p:txBody>
      </p:sp>
      <p:sp>
        <p:nvSpPr>
          <p:cNvPr id="80912" name="TextBox 27"/>
          <p:cNvSpPr txBox="1">
            <a:spLocks noChangeArrowheads="1"/>
          </p:cNvSpPr>
          <p:nvPr/>
        </p:nvSpPr>
        <p:spPr bwMode="auto">
          <a:xfrm>
            <a:off x="3908425" y="5649913"/>
            <a:ext cx="1137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rebuchet MS"/>
              </a:rPr>
              <a:t>publisher</a:t>
            </a:r>
          </a:p>
        </p:txBody>
      </p:sp>
      <p:sp>
        <p:nvSpPr>
          <p:cNvPr id="80913" name="TextBox 28"/>
          <p:cNvSpPr txBox="1">
            <a:spLocks noChangeArrowheads="1"/>
          </p:cNvSpPr>
          <p:nvPr/>
        </p:nvSpPr>
        <p:spPr bwMode="auto">
          <a:xfrm>
            <a:off x="4737100" y="5083175"/>
            <a:ext cx="5986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latin typeface="Trebuchet MS"/>
              </a:rPr>
              <a:t>isbn</a:t>
            </a:r>
            <a:endParaRPr lang="en-US" sz="1800" dirty="0">
              <a:latin typeface="Trebuchet MS"/>
            </a:endParaRPr>
          </a:p>
        </p:txBody>
      </p:sp>
      <p:graphicFrame>
        <p:nvGraphicFramePr>
          <p:cNvPr id="19" name="Content Placeholder 3"/>
          <p:cNvGraphicFramePr>
            <a:graphicFrameLocks noGrp="1"/>
          </p:cNvGraphicFramePr>
          <p:nvPr>
            <p:ph idx="1"/>
          </p:nvPr>
        </p:nvGraphicFramePr>
        <p:xfrm>
          <a:off x="157163" y="1249363"/>
          <a:ext cx="5397500" cy="110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949"/>
                <a:gridCol w="1291424"/>
                <a:gridCol w="923532"/>
                <a:gridCol w="1152615"/>
                <a:gridCol w="1318980"/>
              </a:tblGrid>
              <a:tr h="37116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Trebuchet MS"/>
                        </a:rPr>
                        <a:t>Isbn</a:t>
                      </a:r>
                      <a:endParaRPr lang="en-US" sz="1400" dirty="0">
                        <a:latin typeface="Trebuchet MS"/>
                      </a:endParaRPr>
                    </a:p>
                  </a:txBody>
                  <a:tcPr marL="91430" marR="91430" marT="45759" marB="45759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rebuchet MS"/>
                        </a:rPr>
                        <a:t>Title</a:t>
                      </a:r>
                      <a:endParaRPr lang="en-US" sz="1400" dirty="0">
                        <a:latin typeface="Trebuchet MS"/>
                      </a:endParaRPr>
                    </a:p>
                  </a:txBody>
                  <a:tcPr marL="91430" marR="91430" marT="45759" marB="45759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rebuchet MS"/>
                        </a:rPr>
                        <a:t>Author</a:t>
                      </a:r>
                      <a:endParaRPr lang="en-US" sz="1400" dirty="0">
                        <a:latin typeface="Trebuchet MS"/>
                      </a:endParaRPr>
                    </a:p>
                  </a:txBody>
                  <a:tcPr marL="91430" marR="91430" marT="45759" marB="45759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Trebuchet MS"/>
                        </a:rPr>
                        <a:t>Publisher</a:t>
                      </a:r>
                      <a:r>
                        <a:rPr lang="en-US" sz="1400" baseline="0" dirty="0" err="1" smtClean="0">
                          <a:latin typeface="Trebuchet MS"/>
                        </a:rPr>
                        <a:t>ID</a:t>
                      </a:r>
                      <a:endParaRPr lang="en-US" sz="1400" dirty="0">
                        <a:latin typeface="Trebuchet MS"/>
                      </a:endParaRPr>
                    </a:p>
                  </a:txBody>
                  <a:tcPr marL="91430" marR="91430" marT="45759" marB="45759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Trebuchet MS"/>
                        </a:rPr>
                        <a:t>ReleasedData</a:t>
                      </a:r>
                      <a:endParaRPr lang="en-US" sz="1400" dirty="0">
                        <a:latin typeface="Trebuchet MS"/>
                      </a:endParaRPr>
                    </a:p>
                  </a:txBody>
                  <a:tcPr marL="91430" marR="91430" marT="45759" marB="45759"/>
                </a:tc>
              </a:tr>
              <a:tr h="7321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rebuchet MS"/>
                        </a:rPr>
                        <a:t>978-0-596-15381-6</a:t>
                      </a:r>
                      <a:endParaRPr lang="en-US" sz="1400" dirty="0">
                        <a:latin typeface="Trebuchet MS"/>
                      </a:endParaRPr>
                    </a:p>
                  </a:txBody>
                  <a:tcPr marL="91430" marR="91430" marT="45759" marB="45759"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latin typeface="Trebuchet MS"/>
                        </a:rPr>
                        <a:t>Programming the Semantic Web</a:t>
                      </a:r>
                      <a:endParaRPr lang="en-US" sz="1400" dirty="0">
                        <a:latin typeface="Trebuchet MS"/>
                      </a:endParaRPr>
                    </a:p>
                  </a:txBody>
                  <a:tcPr marL="91430" marR="91430" marT="45759" marB="45759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rebuchet MS"/>
                        </a:rPr>
                        <a:t>Toby </a:t>
                      </a:r>
                      <a:r>
                        <a:rPr lang="en-US" sz="1400" dirty="0" err="1" smtClean="0">
                          <a:latin typeface="Trebuchet MS"/>
                        </a:rPr>
                        <a:t>Segaran</a:t>
                      </a:r>
                      <a:endParaRPr lang="en-US" sz="1400" dirty="0">
                        <a:latin typeface="Trebuchet MS"/>
                      </a:endParaRPr>
                    </a:p>
                  </a:txBody>
                  <a:tcPr marL="91430" marR="91430" marT="45759" marB="45759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rebuchet MS"/>
                        </a:rPr>
                        <a:t>1</a:t>
                      </a:r>
                      <a:endParaRPr lang="en-US" sz="1400" dirty="0">
                        <a:latin typeface="Trebuchet MS"/>
                      </a:endParaRPr>
                    </a:p>
                  </a:txBody>
                  <a:tcPr marL="91430" marR="91430" marT="45759" marB="45759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rebuchet MS"/>
                        </a:rPr>
                        <a:t>July 2009</a:t>
                      </a:r>
                      <a:endParaRPr lang="en-US" sz="1400" dirty="0">
                        <a:latin typeface="Trebuchet MS"/>
                      </a:endParaRPr>
                    </a:p>
                  </a:txBody>
                  <a:tcPr marL="91430" marR="91430" marT="45759" marB="45759"/>
                </a:tc>
              </a:tr>
            </a:tbl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/>
        </p:nvGraphicFramePr>
        <p:xfrm>
          <a:off x="168275" y="2711450"/>
          <a:ext cx="2790825" cy="88880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81146"/>
                <a:gridCol w="1709679"/>
              </a:tblGrid>
              <a:tr h="37068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Trebuchet MS"/>
                        </a:rPr>
                        <a:t>Publisher</a:t>
                      </a:r>
                      <a:r>
                        <a:rPr lang="en-US" sz="1400" baseline="0" dirty="0" err="1" smtClean="0">
                          <a:latin typeface="Trebuchet MS"/>
                        </a:rPr>
                        <a:t>ID</a:t>
                      </a:r>
                      <a:endParaRPr lang="en-US" sz="1400" dirty="0">
                        <a:latin typeface="Trebuchet MS"/>
                      </a:endParaRPr>
                    </a:p>
                  </a:txBody>
                  <a:tcPr marL="91405" marR="91405" marT="45700" marB="4570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Trebuchet MS"/>
                        </a:rPr>
                        <a:t>PublisherName</a:t>
                      </a:r>
                      <a:endParaRPr lang="en-US" sz="1400" dirty="0">
                        <a:latin typeface="Trebuchet MS"/>
                      </a:endParaRPr>
                    </a:p>
                  </a:txBody>
                  <a:tcPr marL="91405" marR="91405" marT="45700" marB="45700"/>
                </a:tc>
              </a:tr>
              <a:tr h="3706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rebuchet MS"/>
                        </a:rPr>
                        <a:t>1</a:t>
                      </a:r>
                      <a:endParaRPr lang="en-US" sz="1400" dirty="0">
                        <a:latin typeface="Trebuchet MS"/>
                      </a:endParaRPr>
                    </a:p>
                  </a:txBody>
                  <a:tcPr marL="91405" marR="91405" marT="45700" marB="4570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rebuchet MS"/>
                        </a:rPr>
                        <a:t>O’Reilly Media</a:t>
                      </a:r>
                      <a:endParaRPr lang="en-US" sz="1400" dirty="0">
                        <a:latin typeface="Trebuchet MS"/>
                      </a:endParaRPr>
                    </a:p>
                  </a:txBody>
                  <a:tcPr marL="91405" marR="91405" marT="45700" marB="457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99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8F14-3CF1-4096-87D5-A73384DEF228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6" name="Picture 5" descr="Στιγμιότυπο 2013-09-20, 6.42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83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2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rebuchet MS"/>
                <a:ea typeface="+mj-ea"/>
                <a:cs typeface="Trebuchet MS"/>
              </a:rPr>
              <a:t>Everything on the web is identified by a </a:t>
            </a:r>
            <a:r>
              <a:rPr lang="en-US" dirty="0" smtClean="0">
                <a:latin typeface="Trebuchet MS"/>
                <a:ea typeface="+mj-ea"/>
                <a:cs typeface="Trebuchet MS"/>
              </a:rPr>
              <a:t>URI!</a:t>
            </a:r>
            <a:br>
              <a:rPr lang="en-US" dirty="0" smtClean="0">
                <a:latin typeface="Trebuchet MS"/>
                <a:ea typeface="+mj-ea"/>
                <a:cs typeface="Trebuchet MS"/>
              </a:rPr>
            </a:br>
            <a:endParaRPr lang="en-US" dirty="0">
              <a:latin typeface="Trebuchet MS"/>
              <a:ea typeface="+mj-ea"/>
              <a:cs typeface="Trebuchet M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26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rebuchet MS"/>
                <a:cs typeface="Trebuchet MS"/>
              </a:rPr>
              <a:t>link the data to other data</a:t>
            </a:r>
          </a:p>
        </p:txBody>
      </p:sp>
      <p:sp>
        <p:nvSpPr>
          <p:cNvPr id="4" name="Oval 3"/>
          <p:cNvSpPr/>
          <p:nvPr/>
        </p:nvSpPr>
        <p:spPr>
          <a:xfrm>
            <a:off x="2771800" y="3140968"/>
            <a:ext cx="1728192" cy="9361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http://…/isbn978</a:t>
            </a:r>
          </a:p>
        </p:txBody>
      </p:sp>
      <p:cxnSp>
        <p:nvCxnSpPr>
          <p:cNvPr id="5" name="Shape 4"/>
          <p:cNvCxnSpPr>
            <a:stCxn id="4" idx="0"/>
          </p:cNvCxnSpPr>
          <p:nvPr/>
        </p:nvCxnSpPr>
        <p:spPr>
          <a:xfrm rot="5400000" flipH="1" flipV="1">
            <a:off x="4575785" y="1419141"/>
            <a:ext cx="781939" cy="266171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97613" y="1990725"/>
            <a:ext cx="1951037" cy="736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Programming the Semantic Web</a:t>
            </a:r>
          </a:p>
        </p:txBody>
      </p:sp>
      <p:cxnSp>
        <p:nvCxnSpPr>
          <p:cNvPr id="7" name="Shape 6"/>
          <p:cNvCxnSpPr>
            <a:stCxn id="4" idx="4"/>
          </p:cNvCxnSpPr>
          <p:nvPr/>
        </p:nvCxnSpPr>
        <p:spPr>
          <a:xfrm rot="16200000" flipH="1">
            <a:off x="4420046" y="3292921"/>
            <a:ext cx="1093416" cy="2661716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97613" y="4751388"/>
            <a:ext cx="2211387" cy="5667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978-0-596-15381-6</a:t>
            </a:r>
          </a:p>
        </p:txBody>
      </p:sp>
      <p:cxnSp>
        <p:nvCxnSpPr>
          <p:cNvPr id="9" name="Straight Arrow Connector 8"/>
          <p:cNvCxnSpPr>
            <a:stCxn id="4" idx="6"/>
          </p:cNvCxnSpPr>
          <p:nvPr/>
        </p:nvCxnSpPr>
        <p:spPr>
          <a:xfrm flipV="1">
            <a:off x="4499992" y="3594100"/>
            <a:ext cx="1797621" cy="149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97613" y="3243263"/>
            <a:ext cx="1497012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Toby </a:t>
            </a:r>
            <a:r>
              <a:rPr lang="en-US" dirty="0" err="1">
                <a:latin typeface="Trebuchet MS"/>
              </a:rPr>
              <a:t>Segaran</a:t>
            </a:r>
            <a:r>
              <a:rPr lang="en-US" dirty="0">
                <a:latin typeface="Trebuchet MS"/>
              </a:rPr>
              <a:t> </a:t>
            </a:r>
          </a:p>
        </p:txBody>
      </p:sp>
      <p:cxnSp>
        <p:nvCxnSpPr>
          <p:cNvPr id="11" name="Shape 10"/>
          <p:cNvCxnSpPr>
            <a:stCxn id="4" idx="3"/>
            <a:endCxn id="12" idx="2"/>
          </p:cNvCxnSpPr>
          <p:nvPr/>
        </p:nvCxnSpPr>
        <p:spPr>
          <a:xfrm rot="16200000" flipH="1">
            <a:off x="3019257" y="3945612"/>
            <a:ext cx="1918414" cy="190715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932041" y="5551488"/>
            <a:ext cx="1830710" cy="6138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http://…/publisher1</a:t>
            </a:r>
          </a:p>
        </p:txBody>
      </p:sp>
      <p:cxnSp>
        <p:nvCxnSpPr>
          <p:cNvPr id="13" name="Straight Arrow Connector 12"/>
          <p:cNvCxnSpPr>
            <a:stCxn id="12" idx="6"/>
          </p:cNvCxnSpPr>
          <p:nvPr/>
        </p:nvCxnSpPr>
        <p:spPr>
          <a:xfrm flipV="1">
            <a:off x="6762751" y="5842000"/>
            <a:ext cx="736599" cy="16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499350" y="5551488"/>
            <a:ext cx="1497013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O’Reilly</a:t>
            </a:r>
          </a:p>
        </p:txBody>
      </p:sp>
      <p:sp>
        <p:nvSpPr>
          <p:cNvPr id="82957" name="TextBox 14"/>
          <p:cNvSpPr txBox="1">
            <a:spLocks noChangeArrowheads="1"/>
          </p:cNvSpPr>
          <p:nvPr/>
        </p:nvSpPr>
        <p:spPr bwMode="auto">
          <a:xfrm>
            <a:off x="4176713" y="2174875"/>
            <a:ext cx="6275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rebuchet MS"/>
              </a:rPr>
              <a:t>title</a:t>
            </a:r>
          </a:p>
        </p:txBody>
      </p:sp>
      <p:sp>
        <p:nvSpPr>
          <p:cNvPr id="82958" name="TextBox 15"/>
          <p:cNvSpPr txBox="1">
            <a:spLocks noChangeArrowheads="1"/>
          </p:cNvSpPr>
          <p:nvPr/>
        </p:nvSpPr>
        <p:spPr bwMode="auto">
          <a:xfrm>
            <a:off x="6762750" y="5527675"/>
            <a:ext cx="749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rebuchet MS"/>
              </a:rPr>
              <a:t>name</a:t>
            </a:r>
          </a:p>
        </p:txBody>
      </p:sp>
      <p:sp>
        <p:nvSpPr>
          <p:cNvPr id="82959" name="TextBox 16"/>
          <p:cNvSpPr txBox="1">
            <a:spLocks noChangeArrowheads="1"/>
          </p:cNvSpPr>
          <p:nvPr/>
        </p:nvSpPr>
        <p:spPr bwMode="auto">
          <a:xfrm>
            <a:off x="4627563" y="3225800"/>
            <a:ext cx="864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rebuchet MS"/>
              </a:rPr>
              <a:t>author</a:t>
            </a:r>
          </a:p>
        </p:txBody>
      </p:sp>
      <p:sp>
        <p:nvSpPr>
          <p:cNvPr id="82960" name="TextBox 17"/>
          <p:cNvSpPr txBox="1">
            <a:spLocks noChangeArrowheads="1"/>
          </p:cNvSpPr>
          <p:nvPr/>
        </p:nvSpPr>
        <p:spPr bwMode="auto">
          <a:xfrm>
            <a:off x="3798888" y="5133975"/>
            <a:ext cx="1137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rebuchet MS"/>
              </a:rPr>
              <a:t>publisher</a:t>
            </a:r>
          </a:p>
        </p:txBody>
      </p:sp>
      <p:sp>
        <p:nvSpPr>
          <p:cNvPr id="82961" name="TextBox 18"/>
          <p:cNvSpPr txBox="1">
            <a:spLocks noChangeArrowheads="1"/>
          </p:cNvSpPr>
          <p:nvPr/>
        </p:nvSpPr>
        <p:spPr bwMode="auto">
          <a:xfrm>
            <a:off x="4627563" y="4567238"/>
            <a:ext cx="5986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latin typeface="Trebuchet MS"/>
              </a:rPr>
              <a:t>isbn</a:t>
            </a:r>
            <a:endParaRPr lang="en-US" sz="180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6225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rebuchet MS"/>
                <a:ea typeface="+mj-ea"/>
                <a:cs typeface="Trebuchet MS"/>
              </a:rPr>
              <a:t>consider the data from </a:t>
            </a:r>
            <a:r>
              <a:rPr lang="en-US" dirty="0" err="1" smtClean="0">
                <a:latin typeface="Trebuchet MS"/>
                <a:ea typeface="+mj-ea"/>
                <a:cs typeface="Trebuchet MS"/>
              </a:rPr>
              <a:t>Revyu.com</a:t>
            </a:r>
            <a:endParaRPr lang="en-US" dirty="0">
              <a:latin typeface="Trebuchet MS"/>
              <a:ea typeface="+mj-ea"/>
              <a:cs typeface="Trebuchet M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05088" y="1458912"/>
            <a:ext cx="1678880" cy="81795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http://…/isbn978</a:t>
            </a:r>
          </a:p>
        </p:txBody>
      </p:sp>
      <p:sp>
        <p:nvSpPr>
          <p:cNvPr id="33" name="Oval 32"/>
          <p:cNvSpPr/>
          <p:nvPr/>
        </p:nvSpPr>
        <p:spPr>
          <a:xfrm>
            <a:off x="1" y="1430338"/>
            <a:ext cx="1638300" cy="77452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http://…/review1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28750" y="3116263"/>
            <a:ext cx="1176338" cy="736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Awesome Book</a:t>
            </a:r>
          </a:p>
        </p:txBody>
      </p:sp>
      <p:sp>
        <p:nvSpPr>
          <p:cNvPr id="39" name="Oval 38"/>
          <p:cNvSpPr/>
          <p:nvPr/>
        </p:nvSpPr>
        <p:spPr>
          <a:xfrm>
            <a:off x="179513" y="4221163"/>
            <a:ext cx="1661988" cy="79201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http://…/reviewer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168525" y="5103813"/>
            <a:ext cx="1177925" cy="736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Juan Sequeda</a:t>
            </a:r>
          </a:p>
        </p:txBody>
      </p:sp>
      <p:cxnSp>
        <p:nvCxnSpPr>
          <p:cNvPr id="43" name="Straight Arrow Connector 42"/>
          <p:cNvCxnSpPr>
            <a:stCxn id="28" idx="2"/>
            <a:endCxn id="33" idx="6"/>
          </p:cNvCxnSpPr>
          <p:nvPr/>
        </p:nvCxnSpPr>
        <p:spPr>
          <a:xfrm flipH="1" flipV="1">
            <a:off x="1638301" y="1817601"/>
            <a:ext cx="966787" cy="50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8" idx="0"/>
          </p:cNvCxnSpPr>
          <p:nvPr/>
        </p:nvCxnSpPr>
        <p:spPr>
          <a:xfrm rot="16200000" flipH="1">
            <a:off x="1159669" y="2259806"/>
            <a:ext cx="1125538" cy="587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3" idx="4"/>
            <a:endCxn id="39" idx="0"/>
          </p:cNvCxnSpPr>
          <p:nvPr/>
        </p:nvCxnSpPr>
        <p:spPr>
          <a:xfrm>
            <a:off x="819151" y="2204864"/>
            <a:ext cx="191356" cy="2016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6"/>
            <a:endCxn id="40" idx="0"/>
          </p:cNvCxnSpPr>
          <p:nvPr/>
        </p:nvCxnSpPr>
        <p:spPr>
          <a:xfrm>
            <a:off x="1841501" y="4617170"/>
            <a:ext cx="915987" cy="4866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979" name="TextBox 54"/>
          <p:cNvSpPr txBox="1">
            <a:spLocks noChangeArrowheads="1"/>
          </p:cNvSpPr>
          <p:nvPr/>
        </p:nvSpPr>
        <p:spPr bwMode="auto">
          <a:xfrm>
            <a:off x="1571625" y="1392238"/>
            <a:ext cx="1252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latin typeface="Trebuchet MS"/>
              </a:rPr>
              <a:t>hasReview</a:t>
            </a:r>
            <a:endParaRPr lang="en-US" sz="1800" dirty="0">
              <a:latin typeface="Trebuchet MS"/>
            </a:endParaRPr>
          </a:p>
        </p:txBody>
      </p:sp>
      <p:sp>
        <p:nvSpPr>
          <p:cNvPr id="83980" name="TextBox 55"/>
          <p:cNvSpPr txBox="1">
            <a:spLocks noChangeArrowheads="1"/>
          </p:cNvSpPr>
          <p:nvPr/>
        </p:nvSpPr>
        <p:spPr bwMode="auto">
          <a:xfrm>
            <a:off x="320675" y="2543175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rebuchet MS"/>
              </a:rPr>
              <a:t>reviewer</a:t>
            </a:r>
          </a:p>
        </p:txBody>
      </p:sp>
      <p:sp>
        <p:nvSpPr>
          <p:cNvPr id="83981" name="TextBox 56"/>
          <p:cNvSpPr txBox="1">
            <a:spLocks noChangeArrowheads="1"/>
          </p:cNvSpPr>
          <p:nvPr/>
        </p:nvSpPr>
        <p:spPr bwMode="auto">
          <a:xfrm>
            <a:off x="1427163" y="2174875"/>
            <a:ext cx="1338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rebuchet MS"/>
              </a:rPr>
              <a:t>description</a:t>
            </a:r>
          </a:p>
        </p:txBody>
      </p:sp>
      <p:sp>
        <p:nvSpPr>
          <p:cNvPr id="83982" name="TextBox 57"/>
          <p:cNvSpPr txBox="1">
            <a:spLocks noChangeArrowheads="1"/>
          </p:cNvSpPr>
          <p:nvPr/>
        </p:nvSpPr>
        <p:spPr bwMode="auto">
          <a:xfrm>
            <a:off x="2122488" y="4394200"/>
            <a:ext cx="749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rebuchet MS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87272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rebuchet MS"/>
                <a:cs typeface="Trebuchet MS"/>
              </a:rPr>
              <a:t>start to link data</a:t>
            </a:r>
          </a:p>
        </p:txBody>
      </p:sp>
      <p:sp>
        <p:nvSpPr>
          <p:cNvPr id="4" name="Oval 3"/>
          <p:cNvSpPr/>
          <p:nvPr/>
        </p:nvSpPr>
        <p:spPr>
          <a:xfrm>
            <a:off x="2838450" y="3243263"/>
            <a:ext cx="1571625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http:</a:t>
            </a:r>
            <a:r>
              <a:rPr lang="en-US" dirty="0" smtClean="0">
                <a:latin typeface="Trebuchet MS"/>
              </a:rPr>
              <a:t>//</a:t>
            </a:r>
            <a:r>
              <a:rPr lang="en-US" dirty="0">
                <a:latin typeface="Trebuchet MS"/>
              </a:rPr>
              <a:t>isbn978</a:t>
            </a:r>
          </a:p>
        </p:txBody>
      </p:sp>
      <p:cxnSp>
        <p:nvCxnSpPr>
          <p:cNvPr id="5" name="Shape 4"/>
          <p:cNvCxnSpPr>
            <a:stCxn id="4" idx="0"/>
          </p:cNvCxnSpPr>
          <p:nvPr/>
        </p:nvCxnSpPr>
        <p:spPr>
          <a:xfrm rot="5400000" flipH="1" flipV="1">
            <a:off x="4518819" y="1464469"/>
            <a:ext cx="884238" cy="267335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97613" y="1990725"/>
            <a:ext cx="1951037" cy="736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Programming the Semantic Web</a:t>
            </a:r>
          </a:p>
        </p:txBody>
      </p:sp>
      <p:cxnSp>
        <p:nvCxnSpPr>
          <p:cNvPr id="7" name="Shape 6"/>
          <p:cNvCxnSpPr>
            <a:stCxn id="4" idx="4"/>
          </p:cNvCxnSpPr>
          <p:nvPr/>
        </p:nvCxnSpPr>
        <p:spPr>
          <a:xfrm rot="16200000" flipH="1">
            <a:off x="4354513" y="3227388"/>
            <a:ext cx="1212850" cy="267335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97613" y="4751388"/>
            <a:ext cx="2211387" cy="5667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978-0-596-15381-6</a:t>
            </a:r>
          </a:p>
        </p:txBody>
      </p:sp>
      <p:cxnSp>
        <p:nvCxnSpPr>
          <p:cNvPr id="9" name="Straight Arrow Connector 8"/>
          <p:cNvCxnSpPr>
            <a:stCxn id="4" idx="6"/>
          </p:cNvCxnSpPr>
          <p:nvPr/>
        </p:nvCxnSpPr>
        <p:spPr>
          <a:xfrm flipV="1">
            <a:off x="4410075" y="3594100"/>
            <a:ext cx="1887538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97613" y="3243263"/>
            <a:ext cx="1497012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Toby </a:t>
            </a:r>
            <a:r>
              <a:rPr lang="en-US" dirty="0" err="1">
                <a:latin typeface="Trebuchet MS"/>
              </a:rPr>
              <a:t>Segaran</a:t>
            </a:r>
            <a:r>
              <a:rPr lang="en-US" dirty="0">
                <a:latin typeface="Trebuchet MS"/>
              </a:rPr>
              <a:t> </a:t>
            </a:r>
          </a:p>
        </p:txBody>
      </p:sp>
      <p:cxnSp>
        <p:nvCxnSpPr>
          <p:cNvPr id="11" name="Shape 10"/>
          <p:cNvCxnSpPr>
            <a:stCxn id="4" idx="3"/>
            <a:endCxn id="12" idx="2"/>
          </p:cNvCxnSpPr>
          <p:nvPr/>
        </p:nvCxnSpPr>
        <p:spPr>
          <a:xfrm rot="16200000" flipH="1">
            <a:off x="2970197" y="3951432"/>
            <a:ext cx="2060256" cy="186343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932041" y="5517232"/>
            <a:ext cx="1830710" cy="792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http:</a:t>
            </a:r>
            <a:r>
              <a:rPr lang="en-US" dirty="0" smtClean="0">
                <a:latin typeface="Trebuchet MS"/>
              </a:rPr>
              <a:t>//</a:t>
            </a:r>
            <a:r>
              <a:rPr lang="en-US" dirty="0">
                <a:latin typeface="Trebuchet MS"/>
              </a:rPr>
              <a:t>publisher1</a:t>
            </a:r>
          </a:p>
        </p:txBody>
      </p:sp>
      <p:cxnSp>
        <p:nvCxnSpPr>
          <p:cNvPr id="13" name="Straight Arrow Connector 12"/>
          <p:cNvCxnSpPr>
            <a:stCxn id="12" idx="6"/>
          </p:cNvCxnSpPr>
          <p:nvPr/>
        </p:nvCxnSpPr>
        <p:spPr>
          <a:xfrm flipV="1">
            <a:off x="6762751" y="5877966"/>
            <a:ext cx="736599" cy="35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499350" y="5551488"/>
            <a:ext cx="1497013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O’Reilly</a:t>
            </a:r>
          </a:p>
        </p:txBody>
      </p:sp>
      <p:sp>
        <p:nvSpPr>
          <p:cNvPr id="85005" name="TextBox 14"/>
          <p:cNvSpPr txBox="1">
            <a:spLocks noChangeArrowheads="1"/>
          </p:cNvSpPr>
          <p:nvPr/>
        </p:nvSpPr>
        <p:spPr bwMode="auto">
          <a:xfrm>
            <a:off x="4176713" y="2174875"/>
            <a:ext cx="6275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rebuchet MS"/>
              </a:rPr>
              <a:t>title</a:t>
            </a:r>
          </a:p>
        </p:txBody>
      </p:sp>
      <p:sp>
        <p:nvSpPr>
          <p:cNvPr id="85006" name="TextBox 15"/>
          <p:cNvSpPr txBox="1">
            <a:spLocks noChangeArrowheads="1"/>
          </p:cNvSpPr>
          <p:nvPr/>
        </p:nvSpPr>
        <p:spPr bwMode="auto">
          <a:xfrm>
            <a:off x="6762750" y="5527675"/>
            <a:ext cx="749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rebuchet MS"/>
              </a:rPr>
              <a:t>name</a:t>
            </a:r>
          </a:p>
        </p:txBody>
      </p:sp>
      <p:sp>
        <p:nvSpPr>
          <p:cNvPr id="85007" name="TextBox 16"/>
          <p:cNvSpPr txBox="1">
            <a:spLocks noChangeArrowheads="1"/>
          </p:cNvSpPr>
          <p:nvPr/>
        </p:nvSpPr>
        <p:spPr bwMode="auto">
          <a:xfrm>
            <a:off x="4627563" y="3225800"/>
            <a:ext cx="864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rebuchet MS"/>
              </a:rPr>
              <a:t>author</a:t>
            </a:r>
          </a:p>
        </p:txBody>
      </p:sp>
      <p:sp>
        <p:nvSpPr>
          <p:cNvPr id="85008" name="TextBox 17"/>
          <p:cNvSpPr txBox="1">
            <a:spLocks noChangeArrowheads="1"/>
          </p:cNvSpPr>
          <p:nvPr/>
        </p:nvSpPr>
        <p:spPr bwMode="auto">
          <a:xfrm>
            <a:off x="3798888" y="5133975"/>
            <a:ext cx="1137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rebuchet MS"/>
              </a:rPr>
              <a:t>publisher</a:t>
            </a:r>
          </a:p>
        </p:txBody>
      </p:sp>
      <p:sp>
        <p:nvSpPr>
          <p:cNvPr id="85009" name="TextBox 18"/>
          <p:cNvSpPr txBox="1">
            <a:spLocks noChangeArrowheads="1"/>
          </p:cNvSpPr>
          <p:nvPr/>
        </p:nvSpPr>
        <p:spPr bwMode="auto">
          <a:xfrm>
            <a:off x="4627563" y="4567238"/>
            <a:ext cx="5986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latin typeface="Trebuchet MS"/>
              </a:rPr>
              <a:t>isbn</a:t>
            </a:r>
            <a:endParaRPr lang="en-US" sz="1800" dirty="0">
              <a:latin typeface="Trebuchet M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05088" y="1458913"/>
            <a:ext cx="1571625" cy="71596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http:</a:t>
            </a:r>
            <a:r>
              <a:rPr lang="en-US" dirty="0" smtClean="0">
                <a:latin typeface="Trebuchet MS"/>
              </a:rPr>
              <a:t>//</a:t>
            </a:r>
            <a:r>
              <a:rPr lang="en-US" dirty="0">
                <a:latin typeface="Trebuchet MS"/>
              </a:rPr>
              <a:t>isbn978</a:t>
            </a:r>
          </a:p>
        </p:txBody>
      </p:sp>
      <p:cxnSp>
        <p:nvCxnSpPr>
          <p:cNvPr id="30" name="Straight Arrow Connector 29"/>
          <p:cNvCxnSpPr>
            <a:stCxn id="28" idx="4"/>
            <a:endCxn id="4" idx="0"/>
          </p:cNvCxnSpPr>
          <p:nvPr/>
        </p:nvCxnSpPr>
        <p:spPr>
          <a:xfrm rot="16200000" flipH="1">
            <a:off x="2973388" y="2592387"/>
            <a:ext cx="1068388" cy="2333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012" name="TextBox 30"/>
          <p:cNvSpPr txBox="1">
            <a:spLocks noChangeArrowheads="1"/>
          </p:cNvSpPr>
          <p:nvPr/>
        </p:nvSpPr>
        <p:spPr bwMode="auto">
          <a:xfrm>
            <a:off x="2614613" y="2543175"/>
            <a:ext cx="946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latin typeface="Trebuchet MS"/>
              </a:rPr>
              <a:t>sameAs</a:t>
            </a:r>
            <a:endParaRPr lang="en-US" sz="1800" dirty="0">
              <a:latin typeface="Trebuchet M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6675" y="1430338"/>
            <a:ext cx="1571625" cy="71437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http:</a:t>
            </a:r>
            <a:r>
              <a:rPr lang="en-US" dirty="0" smtClean="0">
                <a:latin typeface="Trebuchet MS"/>
              </a:rPr>
              <a:t>//</a:t>
            </a:r>
            <a:r>
              <a:rPr lang="en-US" dirty="0">
                <a:latin typeface="Trebuchet MS"/>
              </a:rPr>
              <a:t>review1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28750" y="3116263"/>
            <a:ext cx="1176338" cy="736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Awesome Book</a:t>
            </a:r>
          </a:p>
        </p:txBody>
      </p:sp>
      <p:sp>
        <p:nvSpPr>
          <p:cNvPr id="39" name="Oval 38"/>
          <p:cNvSpPr/>
          <p:nvPr/>
        </p:nvSpPr>
        <p:spPr>
          <a:xfrm>
            <a:off x="269875" y="4221163"/>
            <a:ext cx="1571625" cy="71437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http:</a:t>
            </a:r>
            <a:r>
              <a:rPr lang="en-US" dirty="0" smtClean="0">
                <a:latin typeface="Trebuchet MS"/>
              </a:rPr>
              <a:t>//</a:t>
            </a:r>
            <a:r>
              <a:rPr lang="en-US" dirty="0">
                <a:latin typeface="Trebuchet MS"/>
              </a:rPr>
              <a:t>reviewer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168525" y="5103813"/>
            <a:ext cx="1177925" cy="736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Juan Sequeda</a:t>
            </a:r>
          </a:p>
        </p:txBody>
      </p:sp>
      <p:cxnSp>
        <p:nvCxnSpPr>
          <p:cNvPr id="43" name="Straight Arrow Connector 42"/>
          <p:cNvCxnSpPr>
            <a:stCxn id="28" idx="2"/>
            <a:endCxn id="33" idx="6"/>
          </p:cNvCxnSpPr>
          <p:nvPr/>
        </p:nvCxnSpPr>
        <p:spPr>
          <a:xfrm rot="10800000">
            <a:off x="1638300" y="1787525"/>
            <a:ext cx="966788" cy="28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8" idx="0"/>
          </p:cNvCxnSpPr>
          <p:nvPr/>
        </p:nvCxnSpPr>
        <p:spPr>
          <a:xfrm rot="16200000" flipH="1">
            <a:off x="1159669" y="2259806"/>
            <a:ext cx="1125538" cy="587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3" idx="4"/>
            <a:endCxn id="39" idx="0"/>
          </p:cNvCxnSpPr>
          <p:nvPr/>
        </p:nvCxnSpPr>
        <p:spPr>
          <a:xfrm rot="16200000" flipH="1">
            <a:off x="-84137" y="3081338"/>
            <a:ext cx="2076450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6"/>
            <a:endCxn id="40" idx="0"/>
          </p:cNvCxnSpPr>
          <p:nvPr/>
        </p:nvCxnSpPr>
        <p:spPr>
          <a:xfrm>
            <a:off x="1841500" y="4578350"/>
            <a:ext cx="915988" cy="525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021" name="TextBox 54"/>
          <p:cNvSpPr txBox="1">
            <a:spLocks noChangeArrowheads="1"/>
          </p:cNvSpPr>
          <p:nvPr/>
        </p:nvSpPr>
        <p:spPr bwMode="auto">
          <a:xfrm>
            <a:off x="1571625" y="1392238"/>
            <a:ext cx="1252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latin typeface="Trebuchet MS"/>
              </a:rPr>
              <a:t>hasReview</a:t>
            </a:r>
            <a:endParaRPr lang="en-US" sz="1800" dirty="0">
              <a:latin typeface="Trebuchet MS"/>
            </a:endParaRPr>
          </a:p>
        </p:txBody>
      </p:sp>
      <p:sp>
        <p:nvSpPr>
          <p:cNvPr id="85022" name="TextBox 55"/>
          <p:cNvSpPr txBox="1">
            <a:spLocks noChangeArrowheads="1"/>
          </p:cNvSpPr>
          <p:nvPr/>
        </p:nvSpPr>
        <p:spPr bwMode="auto">
          <a:xfrm>
            <a:off x="66675" y="2543175"/>
            <a:ext cx="14685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latin typeface="Trebuchet MS"/>
              </a:rPr>
              <a:t>hasReviewer</a:t>
            </a:r>
            <a:endParaRPr lang="en-US" sz="1800" dirty="0">
              <a:latin typeface="Trebuchet MS"/>
            </a:endParaRPr>
          </a:p>
        </p:txBody>
      </p:sp>
      <p:sp>
        <p:nvSpPr>
          <p:cNvPr id="85023" name="TextBox 56"/>
          <p:cNvSpPr txBox="1">
            <a:spLocks noChangeArrowheads="1"/>
          </p:cNvSpPr>
          <p:nvPr/>
        </p:nvSpPr>
        <p:spPr bwMode="auto">
          <a:xfrm>
            <a:off x="1427163" y="2174875"/>
            <a:ext cx="1338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rebuchet MS"/>
              </a:rPr>
              <a:t>description</a:t>
            </a:r>
          </a:p>
        </p:txBody>
      </p:sp>
      <p:sp>
        <p:nvSpPr>
          <p:cNvPr id="85024" name="TextBox 57"/>
          <p:cNvSpPr txBox="1">
            <a:spLocks noChangeArrowheads="1"/>
          </p:cNvSpPr>
          <p:nvPr/>
        </p:nvSpPr>
        <p:spPr bwMode="auto">
          <a:xfrm>
            <a:off x="2122488" y="4394200"/>
            <a:ext cx="749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rebuchet MS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28528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rebuchet MS"/>
                <a:cs typeface="Trebuchet MS"/>
              </a:rPr>
              <a:t>Juan </a:t>
            </a:r>
            <a:r>
              <a:rPr lang="en-US" dirty="0" err="1">
                <a:latin typeface="Trebuchet MS"/>
                <a:cs typeface="Trebuchet MS"/>
              </a:rPr>
              <a:t>Sequeda</a:t>
            </a:r>
            <a:r>
              <a:rPr lang="en-US" dirty="0">
                <a:latin typeface="Trebuchet MS"/>
                <a:cs typeface="Trebuchet MS"/>
              </a:rPr>
              <a:t> publishes data too</a:t>
            </a:r>
          </a:p>
        </p:txBody>
      </p:sp>
      <p:sp>
        <p:nvSpPr>
          <p:cNvPr id="41" name="Oval 40"/>
          <p:cNvSpPr/>
          <p:nvPr/>
        </p:nvSpPr>
        <p:spPr>
          <a:xfrm>
            <a:off x="269875" y="5908675"/>
            <a:ext cx="2109788" cy="94932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http://</a:t>
            </a:r>
            <a:r>
              <a:rPr lang="en-US" dirty="0" err="1">
                <a:latin typeface="Trebuchet MS"/>
              </a:rPr>
              <a:t>juansequeda.com</a:t>
            </a:r>
            <a:r>
              <a:rPr lang="en-US" dirty="0">
                <a:latin typeface="Trebuchet MS"/>
              </a:rPr>
              <a:t>/id</a:t>
            </a:r>
          </a:p>
        </p:txBody>
      </p:sp>
      <p:cxnSp>
        <p:nvCxnSpPr>
          <p:cNvPr id="63" name="Straight Arrow Connector 62"/>
          <p:cNvCxnSpPr>
            <a:stCxn id="41" idx="6"/>
          </p:cNvCxnSpPr>
          <p:nvPr/>
        </p:nvCxnSpPr>
        <p:spPr>
          <a:xfrm flipV="1">
            <a:off x="2379663" y="6267450"/>
            <a:ext cx="1419225" cy="115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1" idx="6"/>
          </p:cNvCxnSpPr>
          <p:nvPr/>
        </p:nvCxnSpPr>
        <p:spPr>
          <a:xfrm>
            <a:off x="2379663" y="6383338"/>
            <a:ext cx="1419225" cy="287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021" name="TextBox 43"/>
          <p:cNvSpPr txBox="1">
            <a:spLocks noChangeArrowheads="1"/>
          </p:cNvSpPr>
          <p:nvPr/>
        </p:nvSpPr>
        <p:spPr bwMode="auto">
          <a:xfrm>
            <a:off x="2776538" y="6013450"/>
            <a:ext cx="841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latin typeface="Trebuchet MS"/>
              </a:rPr>
              <a:t>livesIn</a:t>
            </a:r>
            <a:endParaRPr lang="en-US" sz="1800" dirty="0">
              <a:latin typeface="Trebuchet M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60800" y="6469063"/>
            <a:ext cx="1790700" cy="2952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Juan Sequeda</a:t>
            </a:r>
          </a:p>
        </p:txBody>
      </p:sp>
      <p:sp>
        <p:nvSpPr>
          <p:cNvPr id="86023" name="TextBox 47"/>
          <p:cNvSpPr txBox="1">
            <a:spLocks noChangeArrowheads="1"/>
          </p:cNvSpPr>
          <p:nvPr/>
        </p:nvSpPr>
        <p:spPr bwMode="auto">
          <a:xfrm>
            <a:off x="2738438" y="6394450"/>
            <a:ext cx="749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rebuchet MS"/>
              </a:rPr>
              <a:t>name</a:t>
            </a:r>
          </a:p>
        </p:txBody>
      </p:sp>
      <p:sp>
        <p:nvSpPr>
          <p:cNvPr id="52" name="Oval 51"/>
          <p:cNvSpPr/>
          <p:nvPr/>
        </p:nvSpPr>
        <p:spPr>
          <a:xfrm>
            <a:off x="3722688" y="5924550"/>
            <a:ext cx="3857625" cy="4699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http://</a:t>
            </a:r>
            <a:r>
              <a:rPr lang="en-US" dirty="0" err="1">
                <a:latin typeface="Trebuchet MS"/>
              </a:rPr>
              <a:t>dbpedia.org</a:t>
            </a:r>
            <a:r>
              <a:rPr lang="en-US" dirty="0">
                <a:latin typeface="Trebuchet MS"/>
              </a:rPr>
              <a:t>/Austin</a:t>
            </a:r>
          </a:p>
        </p:txBody>
      </p:sp>
    </p:spTree>
    <p:extLst>
      <p:ext uri="{BB962C8B-B14F-4D97-AF65-F5344CB8AC3E}">
        <p14:creationId xmlns:p14="http://schemas.microsoft.com/office/powerpoint/2010/main" val="380504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Let’s link more data</a:t>
            </a:r>
          </a:p>
        </p:txBody>
      </p:sp>
      <p:sp>
        <p:nvSpPr>
          <p:cNvPr id="28" name="Oval 27"/>
          <p:cNvSpPr/>
          <p:nvPr/>
        </p:nvSpPr>
        <p:spPr>
          <a:xfrm>
            <a:off x="2605088" y="1458913"/>
            <a:ext cx="1571625" cy="71596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http://…/isbn978</a:t>
            </a:r>
          </a:p>
        </p:txBody>
      </p:sp>
      <p:sp>
        <p:nvSpPr>
          <p:cNvPr id="33" name="Oval 32"/>
          <p:cNvSpPr/>
          <p:nvPr/>
        </p:nvSpPr>
        <p:spPr>
          <a:xfrm>
            <a:off x="66675" y="1430338"/>
            <a:ext cx="1571625" cy="71437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http://…/review1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28750" y="3116263"/>
            <a:ext cx="1176338" cy="736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Awesome Book</a:t>
            </a:r>
          </a:p>
        </p:txBody>
      </p:sp>
      <p:sp>
        <p:nvSpPr>
          <p:cNvPr id="39" name="Oval 38"/>
          <p:cNvSpPr/>
          <p:nvPr/>
        </p:nvSpPr>
        <p:spPr>
          <a:xfrm>
            <a:off x="269875" y="4221163"/>
            <a:ext cx="1571625" cy="71437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http://…/reviewer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168525" y="5103813"/>
            <a:ext cx="1177925" cy="736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Juan Sequeda</a:t>
            </a:r>
          </a:p>
        </p:txBody>
      </p:sp>
      <p:sp>
        <p:nvSpPr>
          <p:cNvPr id="41" name="Oval 40"/>
          <p:cNvSpPr/>
          <p:nvPr/>
        </p:nvSpPr>
        <p:spPr>
          <a:xfrm>
            <a:off x="269875" y="5908675"/>
            <a:ext cx="2109788" cy="94932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http://</a:t>
            </a:r>
            <a:r>
              <a:rPr lang="en-US" dirty="0" err="1">
                <a:latin typeface="Trebuchet MS"/>
              </a:rPr>
              <a:t>juansequeda.com</a:t>
            </a:r>
            <a:r>
              <a:rPr lang="en-US" dirty="0">
                <a:latin typeface="Trebuchet MS"/>
              </a:rPr>
              <a:t>/id</a:t>
            </a:r>
          </a:p>
        </p:txBody>
      </p:sp>
      <p:cxnSp>
        <p:nvCxnSpPr>
          <p:cNvPr id="43" name="Straight Arrow Connector 42"/>
          <p:cNvCxnSpPr>
            <a:stCxn id="28" idx="2"/>
            <a:endCxn id="33" idx="6"/>
          </p:cNvCxnSpPr>
          <p:nvPr/>
        </p:nvCxnSpPr>
        <p:spPr>
          <a:xfrm rot="10800000">
            <a:off x="1638300" y="1787525"/>
            <a:ext cx="966788" cy="28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8" idx="0"/>
          </p:cNvCxnSpPr>
          <p:nvPr/>
        </p:nvCxnSpPr>
        <p:spPr>
          <a:xfrm rot="16200000" flipH="1">
            <a:off x="1159669" y="2259806"/>
            <a:ext cx="1125538" cy="587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3" idx="4"/>
            <a:endCxn id="39" idx="0"/>
          </p:cNvCxnSpPr>
          <p:nvPr/>
        </p:nvCxnSpPr>
        <p:spPr>
          <a:xfrm rot="16200000" flipH="1">
            <a:off x="-84137" y="3081338"/>
            <a:ext cx="2076450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6"/>
            <a:endCxn id="40" idx="0"/>
          </p:cNvCxnSpPr>
          <p:nvPr/>
        </p:nvCxnSpPr>
        <p:spPr>
          <a:xfrm>
            <a:off x="1841500" y="4578350"/>
            <a:ext cx="915988" cy="525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9" idx="4"/>
            <a:endCxn id="41" idx="0"/>
          </p:cNvCxnSpPr>
          <p:nvPr/>
        </p:nvCxnSpPr>
        <p:spPr>
          <a:xfrm rot="16200000" flipH="1">
            <a:off x="703263" y="5287963"/>
            <a:ext cx="973137" cy="2682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053" name="TextBox 54"/>
          <p:cNvSpPr txBox="1">
            <a:spLocks noChangeArrowheads="1"/>
          </p:cNvSpPr>
          <p:nvPr/>
        </p:nvSpPr>
        <p:spPr bwMode="auto">
          <a:xfrm>
            <a:off x="1571625" y="1392238"/>
            <a:ext cx="1252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latin typeface="Trebuchet MS"/>
              </a:rPr>
              <a:t>hasReview</a:t>
            </a:r>
            <a:endParaRPr lang="en-US" sz="1800" dirty="0">
              <a:latin typeface="Trebuchet MS"/>
            </a:endParaRPr>
          </a:p>
        </p:txBody>
      </p:sp>
      <p:sp>
        <p:nvSpPr>
          <p:cNvPr id="87054" name="TextBox 55"/>
          <p:cNvSpPr txBox="1">
            <a:spLocks noChangeArrowheads="1"/>
          </p:cNvSpPr>
          <p:nvPr/>
        </p:nvSpPr>
        <p:spPr bwMode="auto">
          <a:xfrm>
            <a:off x="66675" y="2543175"/>
            <a:ext cx="14685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latin typeface="Trebuchet MS"/>
              </a:rPr>
              <a:t>hasReviewer</a:t>
            </a:r>
            <a:endParaRPr lang="en-US" sz="1800" dirty="0">
              <a:latin typeface="Trebuchet MS"/>
            </a:endParaRPr>
          </a:p>
        </p:txBody>
      </p:sp>
      <p:sp>
        <p:nvSpPr>
          <p:cNvPr id="87055" name="TextBox 56"/>
          <p:cNvSpPr txBox="1">
            <a:spLocks noChangeArrowheads="1"/>
          </p:cNvSpPr>
          <p:nvPr/>
        </p:nvSpPr>
        <p:spPr bwMode="auto">
          <a:xfrm>
            <a:off x="1427163" y="2174875"/>
            <a:ext cx="1338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rebuchet MS"/>
              </a:rPr>
              <a:t>description</a:t>
            </a:r>
          </a:p>
        </p:txBody>
      </p:sp>
      <p:sp>
        <p:nvSpPr>
          <p:cNvPr id="87056" name="TextBox 57"/>
          <p:cNvSpPr txBox="1">
            <a:spLocks noChangeArrowheads="1"/>
          </p:cNvSpPr>
          <p:nvPr/>
        </p:nvSpPr>
        <p:spPr bwMode="auto">
          <a:xfrm>
            <a:off x="2122488" y="4394200"/>
            <a:ext cx="749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rebuchet MS"/>
              </a:rPr>
              <a:t>name</a:t>
            </a:r>
          </a:p>
        </p:txBody>
      </p:sp>
      <p:sp>
        <p:nvSpPr>
          <p:cNvPr id="87057" name="TextBox 58"/>
          <p:cNvSpPr txBox="1">
            <a:spLocks noChangeArrowheads="1"/>
          </p:cNvSpPr>
          <p:nvPr/>
        </p:nvSpPr>
        <p:spPr bwMode="auto">
          <a:xfrm>
            <a:off x="585788" y="5181600"/>
            <a:ext cx="946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latin typeface="Trebuchet MS"/>
              </a:rPr>
              <a:t>sameAs</a:t>
            </a:r>
            <a:endParaRPr lang="en-US" sz="1800" dirty="0">
              <a:latin typeface="Trebuchet MS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379663" y="6267450"/>
            <a:ext cx="1419225" cy="115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379663" y="6383338"/>
            <a:ext cx="1419225" cy="287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060" name="TextBox 51"/>
          <p:cNvSpPr txBox="1">
            <a:spLocks noChangeArrowheads="1"/>
          </p:cNvSpPr>
          <p:nvPr/>
        </p:nvSpPr>
        <p:spPr bwMode="auto">
          <a:xfrm>
            <a:off x="2776538" y="6013450"/>
            <a:ext cx="841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latin typeface="Trebuchet MS"/>
              </a:rPr>
              <a:t>livesIn</a:t>
            </a:r>
            <a:endParaRPr lang="en-US" sz="1800" dirty="0">
              <a:latin typeface="Trebuchet M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60800" y="6469063"/>
            <a:ext cx="1790700" cy="2952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Juan Sequeda</a:t>
            </a:r>
          </a:p>
        </p:txBody>
      </p:sp>
      <p:sp>
        <p:nvSpPr>
          <p:cNvPr id="87062" name="TextBox 53"/>
          <p:cNvSpPr txBox="1">
            <a:spLocks noChangeArrowheads="1"/>
          </p:cNvSpPr>
          <p:nvPr/>
        </p:nvSpPr>
        <p:spPr bwMode="auto">
          <a:xfrm>
            <a:off x="2738438" y="6394450"/>
            <a:ext cx="749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rebuchet MS"/>
              </a:rPr>
              <a:t>name</a:t>
            </a:r>
          </a:p>
        </p:txBody>
      </p:sp>
      <p:sp>
        <p:nvSpPr>
          <p:cNvPr id="60" name="Oval 59"/>
          <p:cNvSpPr/>
          <p:nvPr/>
        </p:nvSpPr>
        <p:spPr>
          <a:xfrm>
            <a:off x="3722688" y="5924550"/>
            <a:ext cx="3857625" cy="4699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rebuchet MS"/>
              </a:rPr>
              <a:t>http://</a:t>
            </a:r>
            <a:r>
              <a:rPr lang="en-US" dirty="0" err="1">
                <a:latin typeface="Trebuchet MS"/>
              </a:rPr>
              <a:t>dbpedia.org</a:t>
            </a:r>
            <a:r>
              <a:rPr lang="en-US" dirty="0">
                <a:latin typeface="Trebuchet MS"/>
              </a:rPr>
              <a:t>/Austin</a:t>
            </a:r>
          </a:p>
        </p:txBody>
      </p:sp>
    </p:spTree>
    <p:extLst>
      <p:ext uri="{BB962C8B-B14F-4D97-AF65-F5344CB8AC3E}">
        <p14:creationId xmlns:p14="http://schemas.microsoft.com/office/powerpoint/2010/main" val="421211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Trebuchet MS"/>
                <a:cs typeface="Trebuchet MS"/>
              </a:rPr>
              <a:t>And more</a:t>
            </a:r>
          </a:p>
        </p:txBody>
      </p:sp>
      <p:sp>
        <p:nvSpPr>
          <p:cNvPr id="4" name="Oval 3"/>
          <p:cNvSpPr/>
          <p:nvPr/>
        </p:nvSpPr>
        <p:spPr>
          <a:xfrm>
            <a:off x="2838450" y="3243263"/>
            <a:ext cx="1571625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rebuchet MS"/>
              </a:rPr>
              <a:t>http://…/isbn978</a:t>
            </a:r>
          </a:p>
        </p:txBody>
      </p:sp>
      <p:cxnSp>
        <p:nvCxnSpPr>
          <p:cNvPr id="5" name="Shape 4"/>
          <p:cNvCxnSpPr>
            <a:stCxn id="4" idx="0"/>
          </p:cNvCxnSpPr>
          <p:nvPr/>
        </p:nvCxnSpPr>
        <p:spPr>
          <a:xfrm rot="5400000" flipH="1" flipV="1">
            <a:off x="4518819" y="1464469"/>
            <a:ext cx="884238" cy="267335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97613" y="1990725"/>
            <a:ext cx="1951037" cy="736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rebuchet MS"/>
              </a:rPr>
              <a:t>Programming the Semantic Web</a:t>
            </a:r>
          </a:p>
        </p:txBody>
      </p:sp>
      <p:cxnSp>
        <p:nvCxnSpPr>
          <p:cNvPr id="7" name="Shape 6"/>
          <p:cNvCxnSpPr>
            <a:stCxn id="4" idx="4"/>
          </p:cNvCxnSpPr>
          <p:nvPr/>
        </p:nvCxnSpPr>
        <p:spPr>
          <a:xfrm rot="16200000" flipH="1">
            <a:off x="4354513" y="3227388"/>
            <a:ext cx="1212850" cy="267335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97613" y="4751388"/>
            <a:ext cx="2211387" cy="5667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rebuchet MS"/>
              </a:rPr>
              <a:t>978-0-596-15381-6</a:t>
            </a:r>
          </a:p>
        </p:txBody>
      </p:sp>
      <p:cxnSp>
        <p:nvCxnSpPr>
          <p:cNvPr id="9" name="Straight Arrow Connector 8"/>
          <p:cNvCxnSpPr>
            <a:stCxn id="4" idx="6"/>
          </p:cNvCxnSpPr>
          <p:nvPr/>
        </p:nvCxnSpPr>
        <p:spPr>
          <a:xfrm flipV="1">
            <a:off x="4410075" y="3594100"/>
            <a:ext cx="1887538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97613" y="3243263"/>
            <a:ext cx="1497012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rebuchet MS"/>
              </a:rPr>
              <a:t>Toby </a:t>
            </a:r>
            <a:r>
              <a:rPr lang="en-US" sz="1600" dirty="0" err="1">
                <a:latin typeface="Trebuchet MS"/>
              </a:rPr>
              <a:t>Segaran</a:t>
            </a:r>
            <a:r>
              <a:rPr lang="en-US" sz="1600" dirty="0">
                <a:latin typeface="Trebuchet MS"/>
              </a:rPr>
              <a:t> </a:t>
            </a:r>
          </a:p>
        </p:txBody>
      </p:sp>
      <p:cxnSp>
        <p:nvCxnSpPr>
          <p:cNvPr id="11" name="Shape 10"/>
          <p:cNvCxnSpPr>
            <a:stCxn id="4" idx="3"/>
            <a:endCxn id="12" idx="2"/>
          </p:cNvCxnSpPr>
          <p:nvPr/>
        </p:nvCxnSpPr>
        <p:spPr>
          <a:xfrm rot="16200000" flipH="1">
            <a:off x="3209925" y="3711576"/>
            <a:ext cx="1755775" cy="203835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06988" y="5319713"/>
            <a:ext cx="1736725" cy="577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rebuchet MS"/>
              </a:rPr>
              <a:t>http://…/publisher1</a:t>
            </a:r>
          </a:p>
        </p:txBody>
      </p:sp>
      <p:cxnSp>
        <p:nvCxnSpPr>
          <p:cNvPr id="13" name="Straight Arrow Connector 12"/>
          <p:cNvCxnSpPr>
            <a:stCxn id="12" idx="6"/>
          </p:cNvCxnSpPr>
          <p:nvPr/>
        </p:nvCxnSpPr>
        <p:spPr>
          <a:xfrm>
            <a:off x="6843713" y="5608638"/>
            <a:ext cx="7366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499350" y="5551488"/>
            <a:ext cx="1497013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rebuchet MS"/>
              </a:rPr>
              <a:t>O’Reilly</a:t>
            </a:r>
          </a:p>
        </p:txBody>
      </p:sp>
      <p:sp>
        <p:nvSpPr>
          <p:cNvPr id="88077" name="TextBox 14"/>
          <p:cNvSpPr txBox="1">
            <a:spLocks noChangeArrowheads="1"/>
          </p:cNvSpPr>
          <p:nvPr/>
        </p:nvSpPr>
        <p:spPr bwMode="auto">
          <a:xfrm>
            <a:off x="4176713" y="2174875"/>
            <a:ext cx="5783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Trebuchet MS"/>
              </a:rPr>
              <a:t>title</a:t>
            </a:r>
          </a:p>
        </p:txBody>
      </p:sp>
      <p:sp>
        <p:nvSpPr>
          <p:cNvPr id="88078" name="TextBox 15"/>
          <p:cNvSpPr txBox="1">
            <a:spLocks noChangeArrowheads="1"/>
          </p:cNvSpPr>
          <p:nvPr/>
        </p:nvSpPr>
        <p:spPr bwMode="auto">
          <a:xfrm>
            <a:off x="6762750" y="5527675"/>
            <a:ext cx="6868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Trebuchet MS"/>
              </a:rPr>
              <a:t>name</a:t>
            </a:r>
          </a:p>
        </p:txBody>
      </p:sp>
      <p:sp>
        <p:nvSpPr>
          <p:cNvPr id="88079" name="TextBox 16"/>
          <p:cNvSpPr txBox="1">
            <a:spLocks noChangeArrowheads="1"/>
          </p:cNvSpPr>
          <p:nvPr/>
        </p:nvSpPr>
        <p:spPr bwMode="auto">
          <a:xfrm>
            <a:off x="4627563" y="3225800"/>
            <a:ext cx="7878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Trebuchet MS"/>
              </a:rPr>
              <a:t>author</a:t>
            </a:r>
          </a:p>
        </p:txBody>
      </p:sp>
      <p:sp>
        <p:nvSpPr>
          <p:cNvPr id="88080" name="TextBox 17"/>
          <p:cNvSpPr txBox="1">
            <a:spLocks noChangeArrowheads="1"/>
          </p:cNvSpPr>
          <p:nvPr/>
        </p:nvSpPr>
        <p:spPr bwMode="auto">
          <a:xfrm>
            <a:off x="3798888" y="5133975"/>
            <a:ext cx="10312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Trebuchet MS"/>
              </a:rPr>
              <a:t>publisher</a:t>
            </a:r>
          </a:p>
        </p:txBody>
      </p:sp>
      <p:sp>
        <p:nvSpPr>
          <p:cNvPr id="88081" name="TextBox 18"/>
          <p:cNvSpPr txBox="1">
            <a:spLocks noChangeArrowheads="1"/>
          </p:cNvSpPr>
          <p:nvPr/>
        </p:nvSpPr>
        <p:spPr bwMode="auto">
          <a:xfrm>
            <a:off x="4627563" y="4567238"/>
            <a:ext cx="5526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err="1">
                <a:latin typeface="Trebuchet MS"/>
              </a:rPr>
              <a:t>isbn</a:t>
            </a:r>
            <a:endParaRPr lang="en-US" sz="1600" dirty="0">
              <a:latin typeface="Trebuchet M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05088" y="1458913"/>
            <a:ext cx="1571625" cy="71596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rebuchet MS"/>
              </a:rPr>
              <a:t>http://…/isbn978</a:t>
            </a:r>
          </a:p>
        </p:txBody>
      </p:sp>
      <p:cxnSp>
        <p:nvCxnSpPr>
          <p:cNvPr id="30" name="Straight Arrow Connector 29"/>
          <p:cNvCxnSpPr>
            <a:stCxn id="28" idx="4"/>
            <a:endCxn id="4" idx="0"/>
          </p:cNvCxnSpPr>
          <p:nvPr/>
        </p:nvCxnSpPr>
        <p:spPr>
          <a:xfrm rot="16200000" flipH="1">
            <a:off x="2973388" y="2592387"/>
            <a:ext cx="1068388" cy="2333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084" name="TextBox 30"/>
          <p:cNvSpPr txBox="1">
            <a:spLocks noChangeArrowheads="1"/>
          </p:cNvSpPr>
          <p:nvPr/>
        </p:nvSpPr>
        <p:spPr bwMode="auto">
          <a:xfrm>
            <a:off x="2614613" y="2543175"/>
            <a:ext cx="8618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err="1">
                <a:latin typeface="Trebuchet MS"/>
              </a:rPr>
              <a:t>sameAs</a:t>
            </a:r>
            <a:endParaRPr lang="en-US" sz="1600" dirty="0">
              <a:latin typeface="Trebuchet M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6675" y="1430338"/>
            <a:ext cx="1571625" cy="71437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rebuchet MS"/>
              </a:rPr>
              <a:t>http://…/review1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28750" y="3116263"/>
            <a:ext cx="1176338" cy="736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rebuchet MS"/>
              </a:rPr>
              <a:t>Awesome Book</a:t>
            </a:r>
          </a:p>
        </p:txBody>
      </p:sp>
      <p:sp>
        <p:nvSpPr>
          <p:cNvPr id="39" name="Oval 38"/>
          <p:cNvSpPr/>
          <p:nvPr/>
        </p:nvSpPr>
        <p:spPr>
          <a:xfrm>
            <a:off x="269875" y="4221163"/>
            <a:ext cx="1571625" cy="71437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rebuchet MS"/>
              </a:rPr>
              <a:t>http://…/reviewer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168525" y="5103813"/>
            <a:ext cx="1177925" cy="736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rebuchet MS"/>
              </a:rPr>
              <a:t>Juan Sequeda</a:t>
            </a:r>
          </a:p>
        </p:txBody>
      </p:sp>
      <p:sp>
        <p:nvSpPr>
          <p:cNvPr id="41" name="Oval 40"/>
          <p:cNvSpPr/>
          <p:nvPr/>
        </p:nvSpPr>
        <p:spPr>
          <a:xfrm>
            <a:off x="269875" y="5908675"/>
            <a:ext cx="2109788" cy="94932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rebuchet MS"/>
              </a:rPr>
              <a:t>http://</a:t>
            </a:r>
            <a:r>
              <a:rPr lang="en-US" sz="1600" dirty="0" err="1">
                <a:latin typeface="Trebuchet MS"/>
              </a:rPr>
              <a:t>juansequeda.com</a:t>
            </a:r>
            <a:r>
              <a:rPr lang="en-US" sz="1600" dirty="0">
                <a:latin typeface="Trebuchet MS"/>
              </a:rPr>
              <a:t>/id</a:t>
            </a:r>
          </a:p>
        </p:txBody>
      </p:sp>
      <p:cxnSp>
        <p:nvCxnSpPr>
          <p:cNvPr id="43" name="Straight Arrow Connector 42"/>
          <p:cNvCxnSpPr>
            <a:stCxn id="28" idx="2"/>
            <a:endCxn id="33" idx="6"/>
          </p:cNvCxnSpPr>
          <p:nvPr/>
        </p:nvCxnSpPr>
        <p:spPr>
          <a:xfrm rot="10800000">
            <a:off x="1638300" y="1787525"/>
            <a:ext cx="966788" cy="28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8" idx="0"/>
          </p:cNvCxnSpPr>
          <p:nvPr/>
        </p:nvCxnSpPr>
        <p:spPr>
          <a:xfrm rot="16200000" flipH="1">
            <a:off x="1159669" y="2259806"/>
            <a:ext cx="1125538" cy="587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3" idx="4"/>
            <a:endCxn id="39" idx="0"/>
          </p:cNvCxnSpPr>
          <p:nvPr/>
        </p:nvCxnSpPr>
        <p:spPr>
          <a:xfrm rot="16200000" flipH="1">
            <a:off x="-84137" y="3081338"/>
            <a:ext cx="2076450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6"/>
            <a:endCxn id="40" idx="0"/>
          </p:cNvCxnSpPr>
          <p:nvPr/>
        </p:nvCxnSpPr>
        <p:spPr>
          <a:xfrm>
            <a:off x="1841500" y="4578350"/>
            <a:ext cx="915988" cy="525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9" idx="4"/>
            <a:endCxn id="41" idx="0"/>
          </p:cNvCxnSpPr>
          <p:nvPr/>
        </p:nvCxnSpPr>
        <p:spPr>
          <a:xfrm rot="16200000" flipH="1">
            <a:off x="703263" y="5287963"/>
            <a:ext cx="973137" cy="2682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095" name="TextBox 54"/>
          <p:cNvSpPr txBox="1">
            <a:spLocks noChangeArrowheads="1"/>
          </p:cNvSpPr>
          <p:nvPr/>
        </p:nvSpPr>
        <p:spPr bwMode="auto">
          <a:xfrm>
            <a:off x="1571625" y="1392238"/>
            <a:ext cx="11464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err="1">
                <a:latin typeface="Trebuchet MS"/>
              </a:rPr>
              <a:t>hasReview</a:t>
            </a:r>
            <a:endParaRPr lang="en-US" sz="1600" dirty="0">
              <a:latin typeface="Trebuchet MS"/>
            </a:endParaRPr>
          </a:p>
        </p:txBody>
      </p:sp>
      <p:sp>
        <p:nvSpPr>
          <p:cNvPr id="88096" name="TextBox 55"/>
          <p:cNvSpPr txBox="1">
            <a:spLocks noChangeArrowheads="1"/>
          </p:cNvSpPr>
          <p:nvPr/>
        </p:nvSpPr>
        <p:spPr bwMode="auto">
          <a:xfrm>
            <a:off x="66675" y="2543175"/>
            <a:ext cx="13260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err="1">
                <a:latin typeface="Trebuchet MS"/>
              </a:rPr>
              <a:t>hasReviewer</a:t>
            </a:r>
            <a:endParaRPr lang="en-US" sz="1600" dirty="0">
              <a:latin typeface="Trebuchet MS"/>
            </a:endParaRPr>
          </a:p>
        </p:txBody>
      </p:sp>
      <p:sp>
        <p:nvSpPr>
          <p:cNvPr id="88097" name="TextBox 56"/>
          <p:cNvSpPr txBox="1">
            <a:spLocks noChangeArrowheads="1"/>
          </p:cNvSpPr>
          <p:nvPr/>
        </p:nvSpPr>
        <p:spPr bwMode="auto">
          <a:xfrm>
            <a:off x="1427163" y="2174875"/>
            <a:ext cx="1210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Trebuchet MS"/>
              </a:rPr>
              <a:t>description</a:t>
            </a:r>
          </a:p>
        </p:txBody>
      </p:sp>
      <p:sp>
        <p:nvSpPr>
          <p:cNvPr id="88098" name="TextBox 57"/>
          <p:cNvSpPr txBox="1">
            <a:spLocks noChangeArrowheads="1"/>
          </p:cNvSpPr>
          <p:nvPr/>
        </p:nvSpPr>
        <p:spPr bwMode="auto">
          <a:xfrm>
            <a:off x="2122488" y="4394200"/>
            <a:ext cx="6868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Trebuchet MS"/>
              </a:rPr>
              <a:t>name</a:t>
            </a:r>
          </a:p>
        </p:txBody>
      </p:sp>
      <p:sp>
        <p:nvSpPr>
          <p:cNvPr id="88099" name="TextBox 58"/>
          <p:cNvSpPr txBox="1">
            <a:spLocks noChangeArrowheads="1"/>
          </p:cNvSpPr>
          <p:nvPr/>
        </p:nvSpPr>
        <p:spPr bwMode="auto">
          <a:xfrm>
            <a:off x="585788" y="5181600"/>
            <a:ext cx="8618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err="1">
                <a:latin typeface="Trebuchet MS"/>
              </a:rPr>
              <a:t>sameAs</a:t>
            </a:r>
            <a:endParaRPr lang="en-US" sz="1600" dirty="0">
              <a:latin typeface="Trebuchet MS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379663" y="6267450"/>
            <a:ext cx="1419225" cy="115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379663" y="6383338"/>
            <a:ext cx="1419225" cy="287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102" name="TextBox 51"/>
          <p:cNvSpPr txBox="1">
            <a:spLocks noChangeArrowheads="1"/>
          </p:cNvSpPr>
          <p:nvPr/>
        </p:nvSpPr>
        <p:spPr bwMode="auto">
          <a:xfrm>
            <a:off x="2776538" y="6013450"/>
            <a:ext cx="7683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err="1">
                <a:latin typeface="Trebuchet MS"/>
              </a:rPr>
              <a:t>livesIn</a:t>
            </a:r>
            <a:endParaRPr lang="en-US" sz="1600" dirty="0">
              <a:latin typeface="Trebuchet M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60800" y="6469063"/>
            <a:ext cx="1790700" cy="2952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rebuchet MS"/>
              </a:rPr>
              <a:t>Juan Sequeda</a:t>
            </a:r>
          </a:p>
        </p:txBody>
      </p:sp>
      <p:sp>
        <p:nvSpPr>
          <p:cNvPr id="88104" name="TextBox 53"/>
          <p:cNvSpPr txBox="1">
            <a:spLocks noChangeArrowheads="1"/>
          </p:cNvSpPr>
          <p:nvPr/>
        </p:nvSpPr>
        <p:spPr bwMode="auto">
          <a:xfrm>
            <a:off x="2738438" y="6394450"/>
            <a:ext cx="6868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Trebuchet MS"/>
              </a:rPr>
              <a:t>name</a:t>
            </a:r>
          </a:p>
        </p:txBody>
      </p:sp>
      <p:sp>
        <p:nvSpPr>
          <p:cNvPr id="60" name="Oval 59"/>
          <p:cNvSpPr/>
          <p:nvPr/>
        </p:nvSpPr>
        <p:spPr>
          <a:xfrm>
            <a:off x="3722688" y="5924550"/>
            <a:ext cx="3857625" cy="4699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rebuchet MS"/>
              </a:rPr>
              <a:t>http://</a:t>
            </a:r>
            <a:r>
              <a:rPr lang="en-US" sz="1600" dirty="0" err="1">
                <a:latin typeface="Trebuchet MS"/>
              </a:rPr>
              <a:t>dbpedia.org</a:t>
            </a:r>
            <a:r>
              <a:rPr lang="en-US" sz="1600" dirty="0">
                <a:latin typeface="Trebuchet MS"/>
              </a:rPr>
              <a:t>/Austin</a:t>
            </a:r>
          </a:p>
        </p:txBody>
      </p:sp>
    </p:spTree>
    <p:extLst>
      <p:ext uri="{BB962C8B-B14F-4D97-AF65-F5344CB8AC3E}">
        <p14:creationId xmlns:p14="http://schemas.microsoft.com/office/powerpoint/2010/main" val="260068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Trebuchet MS"/>
                <a:cs typeface="Trebuchet MS"/>
              </a:rPr>
              <a:t>Linked data = internet + http + RDF</a:t>
            </a:r>
          </a:p>
        </p:txBody>
      </p:sp>
    </p:spTree>
    <p:extLst>
      <p:ext uri="{BB962C8B-B14F-4D97-AF65-F5344CB8AC3E}">
        <p14:creationId xmlns:p14="http://schemas.microsoft.com/office/powerpoint/2010/main" val="417857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Trebuchet MS"/>
                <a:cs typeface="Trebuchet MS"/>
              </a:rPr>
              <a:t>Linked Data Principles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35938" cy="4525963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rabicPeriod"/>
            </a:pPr>
            <a:r>
              <a:rPr lang="en-US" sz="3600" dirty="0">
                <a:latin typeface="Trebuchet MS"/>
                <a:cs typeface="Trebuchet MS"/>
              </a:rPr>
              <a:t>Use URIs as names for things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sz="3600" dirty="0">
                <a:latin typeface="Trebuchet MS"/>
                <a:cs typeface="Trebuchet MS"/>
              </a:rPr>
              <a:t>Use URIs so that people can look up (dereference) those names.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sz="3600" dirty="0">
                <a:latin typeface="Trebuchet MS"/>
                <a:cs typeface="Trebuchet MS"/>
              </a:rPr>
              <a:t>When someone looks up a URI, provide useful information.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sz="3600" dirty="0">
                <a:latin typeface="Trebuchet MS"/>
                <a:cs typeface="Trebuchet MS"/>
              </a:rPr>
              <a:t>Include links to other URIs so that they can discover more things.</a:t>
            </a:r>
          </a:p>
        </p:txBody>
      </p:sp>
    </p:spTree>
    <p:extLst>
      <p:ext uri="{BB962C8B-B14F-4D97-AF65-F5344CB8AC3E}">
        <p14:creationId xmlns:p14="http://schemas.microsoft.com/office/powerpoint/2010/main" val="298876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Trebuchet MS"/>
                <a:cs typeface="Trebuchet MS"/>
              </a:rPr>
              <a:t>Web as a database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35938" cy="4525963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Trebuchet MS"/>
                <a:cs typeface="Trebuchet MS"/>
              </a:rPr>
              <a:t>Linked Data makes the web exploitable as ONE GIANT HUGE GLOBAL DATABASE</a:t>
            </a:r>
            <a:r>
              <a:rPr lang="en-US" sz="3600" dirty="0" smtClean="0">
                <a:latin typeface="Trebuchet MS"/>
                <a:cs typeface="Trebuchet MS"/>
              </a:rPr>
              <a:t>!</a:t>
            </a:r>
          </a:p>
          <a:p>
            <a:pPr marL="0" indent="0" eaLnBrk="1" hangingPunct="1">
              <a:buNone/>
            </a:pPr>
            <a:endParaRPr lang="en-US" sz="3600" dirty="0" smtClean="0">
              <a:cs typeface="Trebuchet MS"/>
            </a:endParaRPr>
          </a:p>
          <a:p>
            <a:pPr eaLnBrk="1" hangingPunct="1"/>
            <a:r>
              <a:rPr lang="en-US" sz="3600" dirty="0" smtClean="0">
                <a:latin typeface="Trebuchet MS"/>
                <a:cs typeface="Trebuchet MS"/>
              </a:rPr>
              <a:t>Is </a:t>
            </a:r>
            <a:r>
              <a:rPr lang="en-US" sz="3600" dirty="0">
                <a:latin typeface="Trebuchet MS"/>
                <a:cs typeface="Trebuchet MS"/>
              </a:rPr>
              <a:t>there any query language like </a:t>
            </a:r>
            <a:r>
              <a:rPr lang="en-US" sz="3600" dirty="0" err="1">
                <a:latin typeface="Trebuchet MS"/>
                <a:cs typeface="Trebuchet MS"/>
              </a:rPr>
              <a:t>sql</a:t>
            </a:r>
            <a:r>
              <a:rPr lang="en-US" sz="3600" dirty="0">
                <a:latin typeface="Trebuchet MS"/>
                <a:cs typeface="Trebuchet MS"/>
              </a:rPr>
              <a:t>?</a:t>
            </a:r>
            <a:br>
              <a:rPr lang="en-US" sz="3600" dirty="0">
                <a:latin typeface="Trebuchet MS"/>
                <a:cs typeface="Trebuchet MS"/>
              </a:rPr>
            </a:br>
            <a:r>
              <a:rPr lang="en-US" sz="3600" dirty="0">
                <a:latin typeface="Trebuchet MS"/>
                <a:cs typeface="Trebuchet MS"/>
              </a:rPr>
              <a:t>SPARQL… </a:t>
            </a:r>
            <a:br>
              <a:rPr lang="en-US" sz="3600" dirty="0">
                <a:latin typeface="Trebuchet MS"/>
                <a:cs typeface="Trebuchet MS"/>
              </a:rPr>
            </a:br>
            <a:endParaRPr lang="en-US" sz="3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682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8F14-3CF1-4096-87D5-A73384DEF228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4" name="Picture 3" descr="Στιγμιότυπο 2013-09-20, 6.37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73100"/>
            <a:ext cx="9055100" cy="5511800"/>
          </a:xfrm>
          <a:prstGeom prst="rect">
            <a:avLst/>
          </a:prstGeom>
        </p:spPr>
      </p:pic>
      <p:pic>
        <p:nvPicPr>
          <p:cNvPr id="2" name="Picture 1" descr="Στιγμιότυπο 2013-09-20, 6.39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6" y="116632"/>
            <a:ext cx="9144000" cy="276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LOD cloud: May </a:t>
            </a:r>
            <a:r>
              <a:rPr lang="en-US" dirty="0"/>
              <a:t>2007</a:t>
            </a:r>
          </a:p>
        </p:txBody>
      </p:sp>
      <p:pic>
        <p:nvPicPr>
          <p:cNvPr id="93186" name="Content Placeholder 3" descr="lod-datasets-2007-05-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3" r="-64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519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Trebuchet MS"/>
                <a:ea typeface="+mj-ea"/>
                <a:cs typeface="Trebuchet MS"/>
              </a:rPr>
              <a:t>What is a Linked Data application/service?</a:t>
            </a:r>
            <a:endParaRPr lang="en-US" sz="3600" b="1" dirty="0">
              <a:latin typeface="Trebuchet MS"/>
              <a:ea typeface="+mj-ea"/>
              <a:cs typeface="Trebuchet MS"/>
            </a:endParaRP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en-US" sz="4000" dirty="0" smtClean="0">
              <a:solidFill>
                <a:srgbClr val="008000"/>
              </a:solidFill>
              <a:latin typeface="Trebuchet MS"/>
              <a:cs typeface="Trebuchet MS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4000" dirty="0" smtClean="0">
                <a:solidFill>
                  <a:srgbClr val="008000"/>
                </a:solidFill>
                <a:latin typeface="Trebuchet MS"/>
                <a:cs typeface="Trebuchet MS"/>
              </a:rPr>
              <a:t>Software </a:t>
            </a:r>
            <a:r>
              <a:rPr lang="en-US" sz="4000" dirty="0">
                <a:solidFill>
                  <a:srgbClr val="008000"/>
                </a:solidFill>
                <a:latin typeface="Trebuchet MS"/>
                <a:cs typeface="Trebuchet MS"/>
              </a:rPr>
              <a:t>system that makes use of data on the</a:t>
            </a:r>
            <a:r>
              <a:rPr lang="en-US" sz="4000" dirty="0" smtClean="0">
                <a:solidFill>
                  <a:srgbClr val="008000"/>
                </a:solidFill>
                <a:latin typeface="Trebuchet MS"/>
                <a:cs typeface="Trebuchet MS"/>
              </a:rPr>
              <a:t> Web </a:t>
            </a:r>
            <a:r>
              <a:rPr lang="en-US" sz="4000" dirty="0">
                <a:solidFill>
                  <a:srgbClr val="008000"/>
                </a:solidFill>
                <a:latin typeface="Trebuchet MS"/>
                <a:cs typeface="Trebuchet MS"/>
              </a:rPr>
              <a:t>from multiple datasets </a:t>
            </a:r>
            <a:r>
              <a:rPr lang="en-US" sz="4000" dirty="0">
                <a:solidFill>
                  <a:srgbClr val="FF0000"/>
                </a:solidFill>
                <a:latin typeface="Trebuchet MS"/>
                <a:cs typeface="Trebuchet MS"/>
              </a:rPr>
              <a:t>and that benefits from links between the datasets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4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Trebuchet MS"/>
                <a:ea typeface="+mj-ea"/>
                <a:cs typeface="Trebuchet MS"/>
              </a:rPr>
              <a:t>Characteristics of Linked Data </a:t>
            </a:r>
            <a:r>
              <a:rPr lang="en-US" sz="3600" b="1" dirty="0" smtClean="0">
                <a:latin typeface="Trebuchet MS"/>
                <a:ea typeface="+mj-ea"/>
                <a:cs typeface="Trebuchet MS"/>
              </a:rPr>
              <a:t>Applications I</a:t>
            </a:r>
            <a:endParaRPr lang="en-US" sz="3600" b="1" dirty="0">
              <a:latin typeface="Trebuchet MS"/>
              <a:ea typeface="+mj-ea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90331"/>
          </a:xfrm>
        </p:spPr>
        <p:txBody>
          <a:bodyPr rtlCol="0">
            <a:normAutofit/>
          </a:bodyPr>
          <a:lstStyle/>
          <a:p>
            <a:pPr marL="342900" lvl="1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latin typeface="Trebuchet MS"/>
                <a:ea typeface="+mn-ea"/>
                <a:cs typeface="Trebuchet MS"/>
              </a:rPr>
              <a:t>Consume </a:t>
            </a:r>
            <a:r>
              <a:rPr lang="en-US" dirty="0" smtClean="0">
                <a:latin typeface="Trebuchet MS"/>
                <a:ea typeface="+mn-ea"/>
                <a:cs typeface="Trebuchet MS"/>
              </a:rPr>
              <a:t>data that is published on the web following the Linked Data principles: an application should be able to request, retrieve and process the accessed </a:t>
            </a:r>
            <a:r>
              <a:rPr lang="en-US" dirty="0" smtClean="0">
                <a:latin typeface="Trebuchet MS"/>
                <a:ea typeface="+mn-ea"/>
                <a:cs typeface="Trebuchet MS"/>
              </a:rPr>
              <a:t>data</a:t>
            </a:r>
          </a:p>
          <a:p>
            <a:pPr marL="0" lvl="1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Trebuchet MS"/>
              <a:ea typeface="+mn-ea"/>
              <a:cs typeface="Trebuchet MS"/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latin typeface="Trebuchet MS"/>
                <a:ea typeface="+mn-ea"/>
                <a:cs typeface="Trebuchet MS"/>
              </a:rPr>
              <a:t>Discover</a:t>
            </a:r>
            <a:r>
              <a:rPr lang="en-US" dirty="0">
                <a:latin typeface="Trebuchet MS"/>
                <a:ea typeface="+mn-ea"/>
                <a:cs typeface="Trebuchet MS"/>
              </a:rPr>
              <a:t> further information by </a:t>
            </a:r>
            <a:r>
              <a:rPr lang="en-US" b="1" dirty="0">
                <a:latin typeface="Trebuchet MS"/>
                <a:ea typeface="+mn-ea"/>
                <a:cs typeface="Trebuchet MS"/>
              </a:rPr>
              <a:t>following the links </a:t>
            </a:r>
            <a:r>
              <a:rPr lang="en-US" dirty="0">
                <a:latin typeface="Trebuchet MS"/>
                <a:ea typeface="+mn-ea"/>
                <a:cs typeface="Trebuchet MS"/>
              </a:rPr>
              <a:t>between different data </a:t>
            </a:r>
            <a:r>
              <a:rPr lang="en-US" dirty="0" smtClean="0">
                <a:latin typeface="Trebuchet MS"/>
                <a:ea typeface="+mn-ea"/>
                <a:cs typeface="Trebuchet MS"/>
              </a:rPr>
              <a:t>sources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02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Trebuchet MS"/>
                <a:ea typeface="+mj-ea"/>
                <a:cs typeface="Trebuchet MS"/>
              </a:rPr>
              <a:t>Characteristics of Linked Data </a:t>
            </a:r>
            <a:r>
              <a:rPr lang="en-US" sz="3600" b="1" dirty="0" smtClean="0">
                <a:latin typeface="Trebuchet MS"/>
                <a:ea typeface="+mj-ea"/>
                <a:cs typeface="Trebuchet MS"/>
              </a:rPr>
              <a:t>Applications II</a:t>
            </a:r>
            <a:endParaRPr lang="en-US" sz="3600" b="1" dirty="0">
              <a:latin typeface="Trebuchet MS"/>
              <a:ea typeface="+mj-ea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62339"/>
          </a:xfrm>
        </p:spPr>
        <p:txBody>
          <a:bodyPr rtlCol="0">
            <a:normAutofit/>
          </a:bodyPr>
          <a:lstStyle/>
          <a:p>
            <a:pPr marL="342900" lvl="1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latin typeface="Trebuchet MS"/>
                <a:ea typeface="+mn-ea"/>
                <a:cs typeface="Trebuchet MS"/>
              </a:rPr>
              <a:t>Combine </a:t>
            </a:r>
            <a:r>
              <a:rPr lang="en-US" dirty="0">
                <a:latin typeface="Trebuchet MS"/>
                <a:ea typeface="+mn-ea"/>
                <a:cs typeface="Trebuchet MS"/>
              </a:rPr>
              <a:t>the consumed linked data with data from sources (not necessarily Linked Data</a:t>
            </a:r>
            <a:r>
              <a:rPr lang="en-US" dirty="0" smtClean="0">
                <a:latin typeface="Trebuchet MS"/>
                <a:ea typeface="+mn-ea"/>
                <a:cs typeface="Trebuchet MS"/>
              </a:rPr>
              <a:t>)</a:t>
            </a:r>
          </a:p>
          <a:p>
            <a:pPr marL="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Trebuchet MS"/>
                <a:ea typeface="+mn-ea"/>
                <a:cs typeface="Trebuchet MS"/>
              </a:rPr>
              <a:t> </a:t>
            </a:r>
            <a:endParaRPr lang="en-US" dirty="0" smtClean="0">
              <a:latin typeface="Trebuchet MS"/>
              <a:ea typeface="+mn-ea"/>
              <a:cs typeface="Trebuchet MS"/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latin typeface="Trebuchet MS"/>
                <a:ea typeface="+mn-ea"/>
                <a:cs typeface="Trebuchet MS"/>
              </a:rPr>
              <a:t>Expose the combined data </a:t>
            </a:r>
            <a:r>
              <a:rPr lang="en-US" dirty="0">
                <a:latin typeface="Trebuchet MS"/>
                <a:ea typeface="+mn-ea"/>
                <a:cs typeface="Trebuchet MS"/>
              </a:rPr>
              <a:t>back to the web following the Linked Data principles</a:t>
            </a:r>
            <a:r>
              <a:rPr lang="en-US" dirty="0" smtClean="0">
                <a:latin typeface="Trebuchet MS"/>
                <a:ea typeface="+mn-ea"/>
                <a:cs typeface="Trebuchet MS"/>
              </a:rPr>
              <a:t> </a:t>
            </a:r>
            <a:endParaRPr lang="en-US" dirty="0" smtClean="0">
              <a:latin typeface="Trebuchet MS"/>
              <a:ea typeface="+mn-ea"/>
              <a:cs typeface="Trebuchet MS"/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rebuchet MS"/>
              <a:ea typeface="+mn-ea"/>
              <a:cs typeface="Trebuchet MS"/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Trebuchet MS"/>
                <a:ea typeface="+mn-ea"/>
                <a:cs typeface="Trebuchet MS"/>
              </a:rPr>
              <a:t>Offer </a:t>
            </a:r>
            <a:r>
              <a:rPr lang="en-US" b="1" dirty="0">
                <a:latin typeface="Trebuchet MS"/>
                <a:ea typeface="+mn-ea"/>
                <a:cs typeface="Trebuchet MS"/>
              </a:rPr>
              <a:t>value </a:t>
            </a:r>
            <a:r>
              <a:rPr lang="en-US" dirty="0">
                <a:latin typeface="Trebuchet MS"/>
                <a:ea typeface="+mn-ea"/>
                <a:cs typeface="Trebuchet MS"/>
              </a:rPr>
              <a:t>to end-users</a:t>
            </a:r>
            <a:r>
              <a:rPr lang="en-US" dirty="0" smtClean="0">
                <a:latin typeface="Trebuchet MS"/>
                <a:ea typeface="+mn-ea"/>
                <a:cs typeface="Trebuchet MS"/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36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Trebuchet MS"/>
                <a:cs typeface="Trebuchet MS"/>
              </a:rPr>
              <a:t>the 5 stars of open linked data</a:t>
            </a:r>
          </a:p>
        </p:txBody>
      </p:sp>
      <p:sp>
        <p:nvSpPr>
          <p:cNvPr id="10649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35938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>
                <a:latin typeface="Trebuchet MS"/>
                <a:cs typeface="Trebuchet MS"/>
              </a:rPr>
              <a:t>★make your stuff available on the Web </a:t>
            </a:r>
            <a:r>
              <a:rPr lang="en-US" sz="2400" dirty="0">
                <a:latin typeface="Trebuchet MS"/>
                <a:cs typeface="Trebuchet MS"/>
              </a:rPr>
              <a:t>(whatever format)</a:t>
            </a:r>
            <a:endParaRPr lang="en-US" dirty="0">
              <a:latin typeface="Trebuchet MS"/>
              <a:cs typeface="Trebuchet MS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dirty="0">
                <a:latin typeface="Trebuchet MS"/>
                <a:cs typeface="Trebuchet MS"/>
              </a:rPr>
              <a:t>★★make it available as structured data </a:t>
            </a:r>
            <a:r>
              <a:rPr lang="en-US" sz="2000" dirty="0">
                <a:latin typeface="Trebuchet MS"/>
                <a:cs typeface="Trebuchet MS"/>
              </a:rPr>
              <a:t>(e.g. excel instead of image scan of a table)</a:t>
            </a:r>
            <a:endParaRPr lang="en-US" dirty="0">
              <a:latin typeface="Trebuchet MS"/>
              <a:cs typeface="Trebuchet MS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dirty="0">
                <a:latin typeface="Trebuchet MS"/>
                <a:cs typeface="Trebuchet MS"/>
              </a:rPr>
              <a:t>★★★non-proprietary format </a:t>
            </a:r>
            <a:r>
              <a:rPr lang="en-US" sz="2400" dirty="0">
                <a:latin typeface="Trebuchet MS"/>
                <a:cs typeface="Trebuchet MS"/>
              </a:rPr>
              <a:t>(e.g. </a:t>
            </a:r>
            <a:r>
              <a:rPr lang="en-US" sz="2400" dirty="0" err="1">
                <a:latin typeface="Trebuchet MS"/>
                <a:cs typeface="Trebuchet MS"/>
              </a:rPr>
              <a:t>csv</a:t>
            </a:r>
            <a:r>
              <a:rPr lang="en-US" sz="2400" dirty="0">
                <a:latin typeface="Trebuchet MS"/>
                <a:cs typeface="Trebuchet MS"/>
              </a:rPr>
              <a:t> instead of excel)</a:t>
            </a:r>
            <a:endParaRPr lang="en-US" dirty="0">
              <a:latin typeface="Trebuchet MS"/>
              <a:cs typeface="Trebuchet MS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dirty="0">
                <a:latin typeface="Trebuchet MS"/>
                <a:cs typeface="Trebuchet MS"/>
              </a:rPr>
              <a:t>★★★★use URLs to identify things, so that people can point at your stuff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dirty="0">
                <a:latin typeface="Trebuchet MS"/>
                <a:cs typeface="Trebuchet MS"/>
              </a:rPr>
              <a:t>★★★★★link your data to other people’s data to provide </a:t>
            </a:r>
            <a:r>
              <a:rPr lang="en-US" dirty="0" smtClean="0">
                <a:latin typeface="Trebuchet MS"/>
                <a:cs typeface="Trebuchet MS"/>
              </a:rPr>
              <a:t>context</a:t>
            </a:r>
          </a:p>
          <a:p>
            <a:pPr marL="0" indent="0" eaLnBrk="1" hangingPunct="1">
              <a:buFont typeface="Arial" charset="0"/>
              <a:buNone/>
            </a:pPr>
            <a:endParaRPr lang="en-US" dirty="0">
              <a:latin typeface="Trebuchet MS"/>
              <a:cs typeface="Trebuchet MS"/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en-US" sz="1400" dirty="0">
                <a:latin typeface="Trebuchet MS"/>
                <a:cs typeface="Trebuchet MS"/>
                <a:hlinkClick r:id="rId2"/>
              </a:rPr>
              <a:t>http://lab.linkeddata.deri.ie/2010/star-scheme-by-example/</a:t>
            </a:r>
            <a:r>
              <a:rPr lang="en-US" sz="1400" dirty="0">
                <a:latin typeface="Trebuchet MS"/>
                <a:cs typeface="Trebuchet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536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99592" y="332656"/>
            <a:ext cx="7344816" cy="719138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latin typeface="Trebuchet MS"/>
                <a:ea typeface="ＭＳ Ｐゴシック" charset="0"/>
                <a:cs typeface="Trebuchet MS"/>
              </a:rPr>
              <a:t>Ideas for projects</a:t>
            </a:r>
            <a:endParaRPr lang="el-GR" sz="5400" b="1" dirty="0">
              <a:latin typeface="Trebuchet MS"/>
              <a:ea typeface="ＭＳ Ｐゴシック" charset="0"/>
              <a:cs typeface="Trebuchet MS"/>
            </a:endParaRPr>
          </a:p>
        </p:txBody>
      </p:sp>
      <p:sp>
        <p:nvSpPr>
          <p:cNvPr id="6147" name="Rectangle 19"/>
          <p:cNvSpPr>
            <a:spLocks noChangeArrowheads="1"/>
          </p:cNvSpPr>
          <p:nvPr/>
        </p:nvSpPr>
        <p:spPr bwMode="auto">
          <a:xfrm>
            <a:off x="539552" y="1340768"/>
            <a:ext cx="828092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100" dirty="0">
                <a:latin typeface="Trebuchet MS"/>
                <a:cs typeface="Trebuchet MS"/>
              </a:rPr>
              <a:t>Think of interesting questions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100" dirty="0" smtClean="0">
                <a:latin typeface="Trebuchet MS"/>
                <a:cs typeface="Trebuchet MS"/>
              </a:rPr>
              <a:t>Search for related datasets </a:t>
            </a:r>
          </a:p>
          <a:p>
            <a:pPr>
              <a:spcAft>
                <a:spcPts val="600"/>
              </a:spcAft>
            </a:pPr>
            <a:endParaRPr lang="en-US" sz="3100" dirty="0" smtClean="0"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3100" dirty="0" smtClean="0">
                <a:latin typeface="Trebuchet MS"/>
                <a:cs typeface="Trebuchet MS"/>
              </a:rPr>
              <a:t>And start “playing” with: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100" dirty="0" smtClean="0">
                <a:latin typeface="Trebuchet MS"/>
                <a:cs typeface="Trebuchet MS"/>
              </a:rPr>
              <a:t>Interconnections – links to other datasets </a:t>
            </a:r>
            <a:endParaRPr lang="en-US" sz="2800" dirty="0" smtClean="0">
              <a:latin typeface="Trebuchet MS"/>
              <a:cs typeface="Trebuchet MS"/>
            </a:endParaRP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dirty="0" smtClean="0">
                <a:latin typeface="Trebuchet MS"/>
                <a:cs typeface="Trebuchet MS"/>
              </a:rPr>
              <a:t>Statistical analysis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dirty="0" smtClean="0">
                <a:latin typeface="Trebuchet MS"/>
                <a:cs typeface="Trebuchet MS"/>
              </a:rPr>
              <a:t>Economic/business analysis</a:t>
            </a:r>
          </a:p>
          <a:p>
            <a:pPr>
              <a:spcAft>
                <a:spcPts val="600"/>
              </a:spcAft>
            </a:pPr>
            <a:endParaRPr lang="el-GR" sz="2800" dirty="0" smtClean="0">
              <a:latin typeface="Trebuchet MS"/>
              <a:cs typeface="Trebuchet MS"/>
            </a:endParaRPr>
          </a:p>
          <a:p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endParaRPr lang="en-US" sz="2400" dirty="0">
              <a:latin typeface="Trebuchet MS"/>
              <a:cs typeface="Trebuchet MS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l-GR"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604173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- Τίτλος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rial"/>
                <a:ea typeface="ＭＳ Ｐゴシック" charset="0"/>
                <a:cs typeface="ＭＳ Ｐゴシック" charset="0"/>
              </a:rPr>
              <a:t>Questions??</a:t>
            </a:r>
            <a:endParaRPr lang="en-US" b="1" dirty="0"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" y="1285875"/>
            <a:ext cx="8678738" cy="4840288"/>
          </a:xfrm>
        </p:spPr>
        <p:txBody>
          <a:bodyPr/>
          <a:lstStyle/>
          <a:p>
            <a:pPr>
              <a:defRPr/>
            </a:pPr>
            <a:endParaRPr lang="el-GR" sz="2400" dirty="0" smtClean="0">
              <a:latin typeface="Arial"/>
              <a:ea typeface="ＭＳ Ｐゴシック" charset="0"/>
              <a:cs typeface="Arial"/>
              <a:hlinkClick r:id="rId3"/>
            </a:endParaRPr>
          </a:p>
          <a:p>
            <a:pPr>
              <a:defRPr/>
            </a:pPr>
            <a:endParaRPr lang="en-US" sz="2400" dirty="0" smtClean="0">
              <a:latin typeface="Arial"/>
              <a:ea typeface="ＭＳ Ｐゴシック" charset="0"/>
              <a:cs typeface="Arial"/>
            </a:endParaRPr>
          </a:p>
          <a:p>
            <a:pPr marL="0" indent="0">
              <a:buNone/>
              <a:defRPr/>
            </a:pPr>
            <a:r>
              <a:rPr lang="en-US" sz="2000" dirty="0" smtClean="0"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i="1" dirty="0">
              <a:latin typeface="Arial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l-GR" sz="2200" dirty="0">
              <a:latin typeface="Arial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wav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171"/>
            <a:ext cx="9144000" cy="528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0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99592" y="332656"/>
            <a:ext cx="7344816" cy="719138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latin typeface="Trebuchet MS"/>
                <a:ea typeface="ＭＳ Ｐゴシック" charset="0"/>
                <a:cs typeface="Trebuchet MS"/>
              </a:rPr>
              <a:t>More examples</a:t>
            </a:r>
            <a:endParaRPr lang="el-GR" sz="5400" b="1" dirty="0">
              <a:latin typeface="Trebuchet MS"/>
              <a:ea typeface="ＭＳ Ｐゴシック" charset="0"/>
              <a:cs typeface="Trebuchet MS"/>
            </a:endParaRPr>
          </a:p>
        </p:txBody>
      </p:sp>
      <p:sp>
        <p:nvSpPr>
          <p:cNvPr id="6147" name="Rectangle 19"/>
          <p:cNvSpPr>
            <a:spLocks noChangeArrowheads="1"/>
          </p:cNvSpPr>
          <p:nvPr/>
        </p:nvSpPr>
        <p:spPr bwMode="auto">
          <a:xfrm>
            <a:off x="539552" y="1052736"/>
            <a:ext cx="813690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endParaRPr lang="en-US" sz="2800" dirty="0">
              <a:latin typeface="Trebuchet MS"/>
              <a:cs typeface="Trebuchet MS"/>
            </a:endParaRP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dirty="0" smtClean="0">
                <a:latin typeface="Trebuchet MS"/>
                <a:cs typeface="Trebuchet MS"/>
                <a:hlinkClick r:id="rId3"/>
              </a:rPr>
              <a:t>Current </a:t>
            </a:r>
            <a:r>
              <a:rPr lang="en-US" sz="3200" dirty="0">
                <a:latin typeface="Trebuchet MS"/>
                <a:cs typeface="Trebuchet MS"/>
                <a:hlinkClick r:id="rId3"/>
              </a:rPr>
              <a:t>Employee Names, Salaries, and Position </a:t>
            </a:r>
            <a:r>
              <a:rPr lang="en-US" sz="3200" dirty="0" smtClean="0">
                <a:latin typeface="Trebuchet MS"/>
                <a:cs typeface="Trebuchet MS"/>
                <a:hlinkClick r:id="rId3"/>
              </a:rPr>
              <a:t>Titles</a:t>
            </a:r>
            <a:endParaRPr lang="en-US" sz="3200" dirty="0">
              <a:latin typeface="Trebuchet MS"/>
              <a:cs typeface="Trebuchet MS"/>
            </a:endParaRP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dirty="0">
                <a:latin typeface="Trebuchet MS"/>
                <a:cs typeface="Trebuchet MS"/>
                <a:hlinkClick r:id="rId4"/>
              </a:rPr>
              <a:t>The Open Database Of The Corporate </a:t>
            </a:r>
            <a:r>
              <a:rPr lang="en-US" sz="3200" dirty="0" smtClean="0">
                <a:latin typeface="Trebuchet MS"/>
                <a:cs typeface="Trebuchet MS"/>
                <a:hlinkClick r:id="rId4"/>
              </a:rPr>
              <a:t>World</a:t>
            </a:r>
            <a:endParaRPr lang="en-US" sz="3200" dirty="0" smtClean="0">
              <a:latin typeface="Trebuchet MS"/>
              <a:cs typeface="Trebuchet MS"/>
            </a:endParaRP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dirty="0" smtClean="0">
                <a:latin typeface="Trebuchet MS"/>
                <a:cs typeface="Trebuchet MS"/>
                <a:hlinkClick r:id="rId5"/>
              </a:rPr>
              <a:t>Crime map</a:t>
            </a:r>
            <a:endParaRPr lang="en-US" sz="3200" dirty="0" smtClean="0">
              <a:latin typeface="Trebuchet MS"/>
              <a:cs typeface="Trebuchet MS"/>
            </a:endParaRP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dirty="0">
                <a:latin typeface="Trebuchet MS"/>
                <a:cs typeface="Trebuchet MS"/>
                <a:hlinkClick r:id="rId6"/>
              </a:rPr>
              <a:t>NHS efficiency savings: the role of prescribing analytics</a:t>
            </a:r>
            <a:endParaRPr lang="en-US" sz="3200" dirty="0" smtClean="0">
              <a:latin typeface="Trebuchet MS"/>
              <a:cs typeface="Trebuchet MS"/>
            </a:endParaRP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dirty="0">
                <a:latin typeface="Trebuchet MS"/>
                <a:cs typeface="Trebuchet MS"/>
                <a:hlinkClick r:id="rId7"/>
              </a:rPr>
              <a:t>where public money goes worldwide</a:t>
            </a:r>
            <a:endParaRPr lang="el-GR" sz="3200" dirty="0" smtClean="0"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endParaRPr lang="en-US" sz="2800" dirty="0">
              <a:latin typeface="Trebuchet MS"/>
              <a:cs typeface="Trebuchet MS"/>
            </a:endParaRPr>
          </a:p>
          <a:p>
            <a:pPr marL="514350" indent="-514350">
              <a:spcAft>
                <a:spcPts val="600"/>
              </a:spcAft>
              <a:buFont typeface="+mj-ea"/>
              <a:buAutoNum type="circleNumDbPlain"/>
            </a:pPr>
            <a:endParaRPr lang="el-GR" sz="2800" dirty="0" smtClean="0">
              <a:latin typeface="Trebuchet MS"/>
              <a:cs typeface="Trebuchet MS"/>
            </a:endParaRPr>
          </a:p>
          <a:p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endParaRPr lang="en-US" sz="2400" dirty="0">
              <a:latin typeface="Trebuchet MS"/>
              <a:cs typeface="Trebuchet MS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l-GR"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473289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- Τίτλος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rebuchet MS"/>
                <a:ea typeface="ＭＳ Ｐゴシック" charset="0"/>
                <a:cs typeface="ＭＳ Ｐゴシック" charset="0"/>
              </a:rPr>
              <a:t>More info</a:t>
            </a:r>
            <a:endParaRPr lang="en-US" b="1" dirty="0">
              <a:latin typeface="Trebuchet MS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" y="1285875"/>
            <a:ext cx="8678738" cy="4840288"/>
          </a:xfrm>
        </p:spPr>
        <p:txBody>
          <a:bodyPr/>
          <a:lstStyle/>
          <a:p>
            <a:pPr>
              <a:defRPr/>
            </a:pPr>
            <a:endParaRPr lang="el-GR" sz="2400" dirty="0" smtClean="0">
              <a:latin typeface="Trebuchet MS"/>
              <a:ea typeface="ＭＳ Ｐゴシック" charset="0"/>
              <a:cs typeface="Trebuchet MS"/>
              <a:hlinkClick r:id="rId3"/>
            </a:endParaRPr>
          </a:p>
          <a:p>
            <a:pPr>
              <a:defRPr/>
            </a:pPr>
            <a:r>
              <a:rPr lang="en-US" sz="2400" dirty="0">
                <a:ea typeface="ＭＳ Ｐゴシック" charset="0"/>
                <a:cs typeface="Trebuchet MS"/>
              </a:rPr>
              <a:t>Twitter: @</a:t>
            </a:r>
            <a:r>
              <a:rPr lang="en-US" sz="2400" dirty="0" err="1">
                <a:ea typeface="ＭＳ Ｐゴシック" charset="0"/>
                <a:cs typeface="Trebuchet MS"/>
              </a:rPr>
              <a:t>vafopoulos</a:t>
            </a:r>
            <a:endParaRPr lang="en-US" sz="2400" dirty="0">
              <a:ea typeface="ＭＳ Ｐゴシック" charset="0"/>
              <a:cs typeface="Trebuchet MS"/>
            </a:endParaRPr>
          </a:p>
          <a:p>
            <a:pPr>
              <a:defRPr/>
            </a:pPr>
            <a:r>
              <a:rPr lang="en-US" sz="2400" dirty="0">
                <a:ea typeface="ＭＳ Ｐゴシック" charset="0"/>
                <a:cs typeface="Trebuchet MS"/>
                <a:hlinkClick r:id="rId4"/>
              </a:rPr>
              <a:t>Vafopoulos@gmail.com</a:t>
            </a:r>
            <a:endParaRPr lang="en-US" sz="2400" dirty="0">
              <a:ea typeface="ＭＳ Ｐゴシック" charset="0"/>
              <a:cs typeface="Trebuchet MS"/>
            </a:endParaRPr>
          </a:p>
          <a:p>
            <a:pPr>
              <a:defRPr/>
            </a:pPr>
            <a:r>
              <a:rPr lang="en-US" sz="2400" dirty="0" smtClean="0">
                <a:latin typeface="Trebuchet MS"/>
                <a:ea typeface="ＭＳ Ｐゴシック" charset="0"/>
                <a:cs typeface="Trebuchet MS"/>
                <a:hlinkClick r:id="rId3"/>
              </a:rPr>
              <a:t>www.Vafopoulos.org</a:t>
            </a:r>
            <a:r>
              <a:rPr lang="el-GR" sz="2400" dirty="0" smtClean="0">
                <a:latin typeface="Trebuchet MS"/>
                <a:ea typeface="ＭＳ Ｐゴシック" charset="0"/>
                <a:cs typeface="Trebuchet MS"/>
              </a:rPr>
              <a:t> </a:t>
            </a:r>
          </a:p>
          <a:p>
            <a:pPr>
              <a:defRPr/>
            </a:pPr>
            <a:r>
              <a:rPr lang="en-US" sz="2400" dirty="0">
                <a:ea typeface="ＭＳ Ｐゴシック" charset="0"/>
                <a:cs typeface="Trebuchet MS"/>
                <a:hlinkClick r:id="rId5"/>
              </a:rPr>
              <a:t>www.publicspending.net</a:t>
            </a:r>
            <a:r>
              <a:rPr lang="en-US" sz="2400" dirty="0">
                <a:ea typeface="ＭＳ Ｐゴシック" charset="0"/>
                <a:cs typeface="Trebuchet MS"/>
              </a:rPr>
              <a:t>   </a:t>
            </a:r>
          </a:p>
          <a:p>
            <a:pPr>
              <a:defRPr/>
            </a:pPr>
            <a:r>
              <a:rPr lang="en-US" sz="2400" dirty="0" smtClean="0">
                <a:latin typeface="Trebuchet MS"/>
                <a:ea typeface="ＭＳ Ｐゴシック" charset="0"/>
                <a:cs typeface="Trebuchet MS"/>
                <a:hlinkClick r:id="rId6"/>
              </a:rPr>
              <a:t>www.Youtube.com/websciencegr</a:t>
            </a:r>
            <a:r>
              <a:rPr lang="en-US" sz="2400" dirty="0" smtClean="0">
                <a:latin typeface="Trebuchet MS"/>
                <a:ea typeface="ＭＳ Ｐゴシック" charset="0"/>
                <a:cs typeface="Trebuchet MS"/>
              </a:rPr>
              <a:t> </a:t>
            </a:r>
            <a:r>
              <a:rPr lang="el-GR" sz="2400" dirty="0" smtClean="0">
                <a:latin typeface="Trebuchet MS"/>
                <a:ea typeface="ＭＳ Ｐゴシック" charset="0"/>
                <a:cs typeface="Trebuchet MS"/>
              </a:rPr>
              <a:t> </a:t>
            </a:r>
          </a:p>
          <a:p>
            <a:pPr>
              <a:defRPr/>
            </a:pPr>
            <a:endParaRPr lang="en-US" sz="2400" dirty="0" smtClean="0">
              <a:latin typeface="Trebuchet MS"/>
              <a:ea typeface="ＭＳ Ｐゴシック" charset="0"/>
              <a:cs typeface="Trebuchet MS"/>
            </a:endParaRPr>
          </a:p>
          <a:p>
            <a:pPr marL="0" indent="0">
              <a:buNone/>
              <a:defRPr/>
            </a:pPr>
            <a:r>
              <a:rPr lang="en-US" sz="2000" dirty="0" smtClean="0">
                <a:latin typeface="Trebuchet MS"/>
                <a:ea typeface="ＭＳ Ｐゴシック" charset="0"/>
                <a:cs typeface="Trebuchet MS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Trebuchet MS"/>
              <a:ea typeface="ＭＳ Ｐゴシック" charset="0"/>
              <a:cs typeface="Trebuchet MS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i="1" dirty="0">
              <a:latin typeface="Trebuchet MS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l-GR" sz="2200" dirty="0">
              <a:latin typeface="Trebuchet MS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2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8F14-3CF1-4096-87D5-A73384DEF228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2" name="Picture 1" descr="Στιγμιότυπο 2013-09-20, 6.31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0"/>
            <a:ext cx="9144000" cy="557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1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8F14-3CF1-4096-87D5-A73384DEF228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3" name="Picture 2" descr="Στιγμιότυπο 2013-09-20, 6.41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9144000" cy="59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4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8F14-3CF1-4096-87D5-A73384DEF228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2" name="Picture 1" descr="Στιγμιότυπο 2013-09-20, 7.05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400"/>
            <a:ext cx="9144000" cy="526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2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3568" y="332656"/>
            <a:ext cx="7344816" cy="719138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atin typeface="Trebuchet MS"/>
                <a:ea typeface="ＭＳ Ｐゴシック" charset="0"/>
                <a:cs typeface="Trebuchet MS"/>
              </a:rPr>
              <a:t>Welcome to the data era</a:t>
            </a:r>
            <a:endParaRPr lang="el-GR" sz="4800" b="1" dirty="0">
              <a:latin typeface="Trebuchet MS"/>
              <a:ea typeface="ＭＳ Ｐゴシック" charset="0"/>
              <a:cs typeface="Trebuchet MS"/>
            </a:endParaRPr>
          </a:p>
        </p:txBody>
      </p:sp>
      <p:pic>
        <p:nvPicPr>
          <p:cNvPr id="3" name="Picture 2" descr="Στιγμιότυπο 2013-07-10, 11.36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864100" cy="685800"/>
          </a:xfrm>
          <a:prstGeom prst="rect">
            <a:avLst/>
          </a:prstGeom>
        </p:spPr>
      </p:pic>
      <p:pic>
        <p:nvPicPr>
          <p:cNvPr id="4" name="Picture 3" descr="Στιγμιότυπο 2013-07-10, 11.34.5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9144000" cy="1075765"/>
          </a:xfrm>
          <a:prstGeom prst="rect">
            <a:avLst/>
          </a:prstGeom>
        </p:spPr>
      </p:pic>
      <p:pic>
        <p:nvPicPr>
          <p:cNvPr id="5" name="Picture 4" descr="Στιγμιότυπο 2013-07-10, 11.34.4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5498">
            <a:off x="5689332" y="1452735"/>
            <a:ext cx="3973591" cy="705494"/>
          </a:xfrm>
          <a:prstGeom prst="rect">
            <a:avLst/>
          </a:prstGeom>
        </p:spPr>
      </p:pic>
      <p:pic>
        <p:nvPicPr>
          <p:cNvPr id="6" name="Picture 5" descr="Στιγμιότυπο 2013-07-10, 11.31.5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869160"/>
            <a:ext cx="7124700" cy="825500"/>
          </a:xfrm>
          <a:prstGeom prst="rect">
            <a:avLst/>
          </a:prstGeom>
        </p:spPr>
      </p:pic>
      <p:pic>
        <p:nvPicPr>
          <p:cNvPr id="7" name="Picture 6" descr="Στιγμιότυπο 2013-07-10, 11.31.37 A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12"/>
          <a:stretch/>
        </p:blipFill>
        <p:spPr>
          <a:xfrm>
            <a:off x="107504" y="4005065"/>
            <a:ext cx="9144000" cy="854912"/>
          </a:xfrm>
          <a:prstGeom prst="rect">
            <a:avLst/>
          </a:prstGeom>
        </p:spPr>
      </p:pic>
      <p:pic>
        <p:nvPicPr>
          <p:cNvPr id="8" name="Picture 7" descr="Στιγμιότυπο 2013-07-10, 11.31.26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778500"/>
            <a:ext cx="6286500" cy="1079500"/>
          </a:xfrm>
          <a:prstGeom prst="rect">
            <a:avLst/>
          </a:prstGeom>
        </p:spPr>
      </p:pic>
      <p:pic>
        <p:nvPicPr>
          <p:cNvPr id="9" name="Picture 8" descr="Στιγμιότυπο 2013-07-10, 11.40.14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0" y="1196752"/>
            <a:ext cx="62103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80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99592" y="332656"/>
            <a:ext cx="7344816" cy="719138"/>
          </a:xfrm>
        </p:spPr>
        <p:txBody>
          <a:bodyPr/>
          <a:lstStyle/>
          <a:p>
            <a:pPr eaLnBrk="1" hangingPunct="1"/>
            <a:r>
              <a:rPr lang="en-US" sz="5200" b="1" dirty="0" smtClean="0">
                <a:latin typeface="Trebuchet MS"/>
                <a:ea typeface="ＭＳ Ｐゴシック" charset="0"/>
                <a:cs typeface="Trebuchet MS"/>
              </a:rPr>
              <a:t>Data: Open, big, linked</a:t>
            </a:r>
            <a:endParaRPr lang="el-GR" sz="5200" b="1" dirty="0">
              <a:latin typeface="Trebuchet MS"/>
              <a:ea typeface="ＭＳ Ｐゴシック" charset="0"/>
              <a:cs typeface="Trebuchet MS"/>
            </a:endParaRPr>
          </a:p>
        </p:txBody>
      </p:sp>
      <p:sp>
        <p:nvSpPr>
          <p:cNvPr id="6147" name="Rectangle 19"/>
          <p:cNvSpPr>
            <a:spLocks noChangeArrowheads="1"/>
          </p:cNvSpPr>
          <p:nvPr/>
        </p:nvSpPr>
        <p:spPr bwMode="auto">
          <a:xfrm>
            <a:off x="539552" y="1340768"/>
            <a:ext cx="828092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100" dirty="0" smtClean="0">
                <a:latin typeface="Trebuchet MS"/>
                <a:cs typeface="Trebuchet MS"/>
              </a:rPr>
              <a:t>Open: </a:t>
            </a:r>
            <a:r>
              <a:rPr lang="en-US" sz="3100" i="1" dirty="0" smtClean="0">
                <a:latin typeface="Trebuchet MS"/>
                <a:cs typeface="Trebuchet MS"/>
              </a:rPr>
              <a:t>access</a:t>
            </a:r>
          </a:p>
          <a:p>
            <a:pPr>
              <a:spcAft>
                <a:spcPts val="600"/>
              </a:spcAft>
            </a:pPr>
            <a:r>
              <a:rPr lang="en-US" sz="3100" dirty="0" smtClean="0">
                <a:latin typeface="Trebuchet MS"/>
              </a:rPr>
              <a:t>…everyone </a:t>
            </a:r>
            <a:r>
              <a:rPr lang="en-US" sz="3100" dirty="0">
                <a:latin typeface="Trebuchet MS"/>
              </a:rPr>
              <a:t>to use and republish as </a:t>
            </a:r>
            <a:r>
              <a:rPr lang="en-US" sz="3100" dirty="0" smtClean="0">
                <a:latin typeface="Trebuchet MS"/>
              </a:rPr>
              <a:t>she wishes </a:t>
            </a:r>
          </a:p>
          <a:p>
            <a:pPr>
              <a:spcAft>
                <a:spcPts val="600"/>
              </a:spcAft>
            </a:pPr>
            <a:endParaRPr lang="en-US" sz="3100" dirty="0"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3100" dirty="0" smtClean="0">
                <a:latin typeface="Trebuchet MS"/>
                <a:cs typeface="Trebuchet MS"/>
              </a:rPr>
              <a:t>Big: </a:t>
            </a:r>
            <a:r>
              <a:rPr lang="en-US" sz="3100" i="1" dirty="0" smtClean="0">
                <a:latin typeface="Trebuchet MS"/>
                <a:cs typeface="Trebuchet MS"/>
              </a:rPr>
              <a:t>scale</a:t>
            </a:r>
            <a:endParaRPr lang="el-GR" sz="3100" i="1" dirty="0" smtClean="0"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3100" dirty="0">
                <a:latin typeface="Trebuchet MS"/>
              </a:rPr>
              <a:t>high </a:t>
            </a:r>
            <a:r>
              <a:rPr lang="en-US" sz="3100" i="1" dirty="0">
                <a:latin typeface="Trebuchet MS"/>
              </a:rPr>
              <a:t>volume, velocity </a:t>
            </a:r>
            <a:r>
              <a:rPr lang="en-US" sz="3100" dirty="0">
                <a:latin typeface="Trebuchet MS"/>
              </a:rPr>
              <a:t>and</a:t>
            </a:r>
            <a:r>
              <a:rPr lang="en-US" sz="3100" i="1" dirty="0">
                <a:latin typeface="Trebuchet MS"/>
              </a:rPr>
              <a:t> variety</a:t>
            </a:r>
            <a:r>
              <a:rPr lang="en-US" sz="3100" dirty="0">
                <a:latin typeface="Trebuchet MS"/>
              </a:rPr>
              <a:t> </a:t>
            </a:r>
            <a:endParaRPr lang="en-US" sz="3100" dirty="0" smtClean="0">
              <a:latin typeface="Trebuchet MS"/>
            </a:endParaRPr>
          </a:p>
          <a:p>
            <a:pPr>
              <a:spcAft>
                <a:spcPts val="600"/>
              </a:spcAft>
            </a:pPr>
            <a:endParaRPr lang="en-US" sz="3100" dirty="0"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3100" dirty="0" smtClean="0">
                <a:latin typeface="Trebuchet MS"/>
                <a:cs typeface="Trebuchet MS"/>
              </a:rPr>
              <a:t>Linked: </a:t>
            </a:r>
            <a:r>
              <a:rPr lang="en-US" sz="3100" i="1" dirty="0" smtClean="0">
                <a:latin typeface="Trebuchet MS"/>
                <a:cs typeface="Trebuchet MS"/>
              </a:rPr>
              <a:t>use</a:t>
            </a:r>
          </a:p>
          <a:p>
            <a:pPr>
              <a:spcAft>
                <a:spcPts val="600"/>
              </a:spcAft>
            </a:pPr>
            <a:r>
              <a:rPr lang="en-US" sz="3100" dirty="0" smtClean="0">
                <a:latin typeface="Trebuchet MS"/>
                <a:cs typeface="Trebuchet MS"/>
              </a:rPr>
              <a:t>Publish once, use as many times </a:t>
            </a:r>
            <a:endParaRPr lang="el-GR" sz="3100" dirty="0" smtClean="0"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endParaRPr lang="en-US" sz="2800" dirty="0">
              <a:latin typeface="Trebuchet MS"/>
              <a:cs typeface="Trebuchet MS"/>
            </a:endParaRPr>
          </a:p>
          <a:p>
            <a:pPr marL="514350" indent="-514350">
              <a:spcAft>
                <a:spcPts val="600"/>
              </a:spcAft>
              <a:buFont typeface="+mj-ea"/>
              <a:buAutoNum type="circleNumDbPlain"/>
            </a:pPr>
            <a:endParaRPr lang="el-GR" sz="2800" dirty="0" smtClean="0">
              <a:latin typeface="Trebuchet MS"/>
              <a:cs typeface="Trebuchet MS"/>
            </a:endParaRPr>
          </a:p>
          <a:p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endParaRPr lang="en-US" sz="2400" dirty="0">
              <a:latin typeface="Trebuchet MS"/>
              <a:cs typeface="Trebuchet MS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l-GR"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772609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99592" y="836712"/>
            <a:ext cx="7344816" cy="719138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latin typeface="Trebuchet MS"/>
                <a:ea typeface="ＭＳ Ｐゴシック" charset="0"/>
                <a:cs typeface="Trebuchet MS"/>
              </a:rPr>
              <a:t>How is it working?</a:t>
            </a:r>
            <a:endParaRPr lang="el-GR" sz="5400" b="1" dirty="0">
              <a:latin typeface="Trebuchet MS"/>
              <a:ea typeface="ＭＳ Ｐゴシック" charset="0"/>
              <a:cs typeface="Trebuchet MS"/>
            </a:endParaRPr>
          </a:p>
        </p:txBody>
      </p:sp>
      <p:sp>
        <p:nvSpPr>
          <p:cNvPr id="6147" name="Rectangle 19"/>
          <p:cNvSpPr>
            <a:spLocks noChangeArrowheads="1"/>
          </p:cNvSpPr>
          <p:nvPr/>
        </p:nvSpPr>
        <p:spPr bwMode="auto">
          <a:xfrm>
            <a:off x="539552" y="1556792"/>
            <a:ext cx="813690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endParaRPr lang="en-US" sz="2800" dirty="0"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endParaRPr lang="en-US" sz="3200" dirty="0" smtClean="0"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5400" dirty="0" smtClean="0">
                <a:latin typeface="Trebuchet MS"/>
                <a:cs typeface="Trebuchet MS"/>
              </a:rPr>
              <a:t>Linked data in a nutshell</a:t>
            </a:r>
          </a:p>
          <a:p>
            <a:pPr>
              <a:spcAft>
                <a:spcPts val="600"/>
              </a:spcAft>
            </a:pPr>
            <a:endParaRPr lang="en-US" sz="3200" dirty="0"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endParaRPr lang="en-US" sz="3200" dirty="0" smtClean="0"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endParaRPr lang="en-US" sz="2400" dirty="0" smtClean="0"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endParaRPr lang="en-US" sz="2400" dirty="0" smtClean="0"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rebuchet MS"/>
                <a:cs typeface="Trebuchet MS"/>
              </a:rPr>
              <a:t>Sources: T. Heath, J. </a:t>
            </a:r>
            <a:r>
              <a:rPr lang="en-US" sz="2400" dirty="0" err="1" smtClean="0">
                <a:latin typeface="Trebuchet MS"/>
                <a:cs typeface="Trebuchet MS"/>
              </a:rPr>
              <a:t>Sequeda</a:t>
            </a:r>
            <a:r>
              <a:rPr lang="en-US" sz="2400" dirty="0" smtClean="0">
                <a:latin typeface="Trebuchet MS"/>
                <a:cs typeface="Trebuchet MS"/>
              </a:rPr>
              <a:t>, the Web </a:t>
            </a:r>
            <a:endParaRPr lang="el-GR" sz="2400" dirty="0" smtClean="0"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endParaRPr lang="en-US" sz="2800" dirty="0">
              <a:latin typeface="Trebuchet MS"/>
              <a:cs typeface="Trebuchet MS"/>
            </a:endParaRPr>
          </a:p>
          <a:p>
            <a:pPr marL="514350" indent="-514350">
              <a:spcAft>
                <a:spcPts val="600"/>
              </a:spcAft>
              <a:buFont typeface="+mj-ea"/>
              <a:buAutoNum type="circleNumDbPlain"/>
            </a:pPr>
            <a:endParaRPr lang="el-GR" sz="2800" dirty="0" smtClean="0">
              <a:latin typeface="Trebuchet MS"/>
              <a:cs typeface="Trebuchet MS"/>
            </a:endParaRPr>
          </a:p>
          <a:p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endParaRPr lang="en-US" sz="2400" dirty="0">
              <a:latin typeface="Trebuchet MS"/>
              <a:cs typeface="Trebuchet MS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l-GR"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518384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19529</TotalTime>
  <Words>1248</Words>
  <Application>Microsoft Macintosh PowerPoint</Application>
  <PresentationFormat>On-screen Show (4:3)</PresentationFormat>
  <Paragraphs>357</Paragraphs>
  <Slides>38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 to the data era</vt:lpstr>
      <vt:lpstr>Data: Open, big, linked</vt:lpstr>
      <vt:lpstr>How is it working?</vt:lpstr>
      <vt:lpstr>The Web of Documents</vt:lpstr>
      <vt:lpstr>The Web of Documents</vt:lpstr>
      <vt:lpstr>The Web of Data</vt:lpstr>
      <vt:lpstr>The Web of Data: why?</vt:lpstr>
      <vt:lpstr>The Web of Data: how?</vt:lpstr>
      <vt:lpstr>The Web of Data: how?</vt:lpstr>
      <vt:lpstr>Resource Description Framework (RDF)</vt:lpstr>
      <vt:lpstr>Example: Document on the Web</vt:lpstr>
      <vt:lpstr>Databases back up documents</vt:lpstr>
      <vt:lpstr>Data representation in RDF</vt:lpstr>
      <vt:lpstr>Everything on the web is identified by a URI! </vt:lpstr>
      <vt:lpstr>link the data to other data</vt:lpstr>
      <vt:lpstr>consider the data from Revyu.com</vt:lpstr>
      <vt:lpstr>start to link data</vt:lpstr>
      <vt:lpstr>Juan Sequeda publishes data too</vt:lpstr>
      <vt:lpstr>Let’s link more data</vt:lpstr>
      <vt:lpstr>And more</vt:lpstr>
      <vt:lpstr>Linked data = internet + http + RDF</vt:lpstr>
      <vt:lpstr>Linked Data Principles</vt:lpstr>
      <vt:lpstr>Web as a database</vt:lpstr>
      <vt:lpstr>The LOD cloud: May 2007</vt:lpstr>
      <vt:lpstr>What is a Linked Data application/service?</vt:lpstr>
      <vt:lpstr>Characteristics of Linked Data Applications I</vt:lpstr>
      <vt:lpstr>Characteristics of Linked Data Applications II</vt:lpstr>
      <vt:lpstr>the 5 stars of open linked data</vt:lpstr>
      <vt:lpstr>Ideas for projects</vt:lpstr>
      <vt:lpstr>Questions??</vt:lpstr>
      <vt:lpstr>More examples</vt:lpstr>
      <vt:lpstr>More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vafopoulos</dc:creator>
  <cp:lastModifiedBy>MICHALIS VAFOPOULOS</cp:lastModifiedBy>
  <cp:revision>586</cp:revision>
  <dcterms:created xsi:type="dcterms:W3CDTF">2010-03-25T07:45:50Z</dcterms:created>
  <dcterms:modified xsi:type="dcterms:W3CDTF">2013-09-20T16:18:21Z</dcterms:modified>
</cp:coreProperties>
</file>